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6" r:id="rId3"/>
    <p:sldId id="258" r:id="rId4"/>
    <p:sldId id="260" r:id="rId5"/>
    <p:sldId id="285" r:id="rId6"/>
    <p:sldId id="261" r:id="rId7"/>
    <p:sldId id="262" r:id="rId8"/>
    <p:sldId id="263" r:id="rId9"/>
    <p:sldId id="284" r:id="rId10"/>
    <p:sldId id="264" r:id="rId11"/>
    <p:sldId id="283" r:id="rId12"/>
    <p:sldId id="265" r:id="rId13"/>
    <p:sldId id="266" r:id="rId14"/>
    <p:sldId id="267" r:id="rId15"/>
    <p:sldId id="268" r:id="rId16"/>
    <p:sldId id="269" r:id="rId17"/>
    <p:sldId id="270" r:id="rId18"/>
    <p:sldId id="271" r:id="rId19"/>
    <p:sldId id="272" r:id="rId20"/>
    <p:sldId id="273" r:id="rId21"/>
    <p:sldId id="274" r:id="rId22"/>
    <p:sldId id="287" r:id="rId23"/>
    <p:sldId id="275" r:id="rId24"/>
    <p:sldId id="281" r:id="rId25"/>
    <p:sldId id="276" r:id="rId26"/>
    <p:sldId id="277" r:id="rId27"/>
    <p:sldId id="280" r:id="rId28"/>
    <p:sldId id="278" r:id="rId29"/>
    <p:sldId id="286" r:id="rId30"/>
    <p:sldId id="279" r:id="rId31"/>
    <p:sldId id="288"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5" d="100"/>
          <a:sy n="85" d="100"/>
        </p:scale>
        <p:origin x="-1122"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1D8BD707-D9CF-40AE-B4C6-C98DA3205C09}" type="datetimeFigureOut">
              <a:rPr lang="en-US" smtClean="0"/>
              <a:pPr/>
              <a:t>5/28/2022</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5/28/2022</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1D8BD707-D9CF-40AE-B4C6-C98DA3205C09}" type="datetimeFigureOut">
              <a:rPr lang="en-US" smtClean="0"/>
              <a:pPr/>
              <a:t>5/28/2022</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1D8BD707-D9CF-40AE-B4C6-C98DA3205C09}" type="datetimeFigureOut">
              <a:rPr lang="en-US" smtClean="0"/>
              <a:pPr/>
              <a:t>5/28/2022</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1D8BD707-D9CF-40AE-B4C6-C98DA3205C09}" type="datetimeFigureOut">
              <a:rPr lang="en-US" smtClean="0"/>
              <a:pPr/>
              <a:t>5/28/2022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B6F15528-21DE-4FAA-801E-634DDDAF4B2B}"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5/28/2022</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5/28/2022</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5/28/2022</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5/28/2022</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D8BD707-D9CF-40AE-B4C6-C98DA3205C09}" type="datetimeFigureOut">
              <a:rPr lang="en-US" smtClean="0"/>
              <a:pPr/>
              <a:t>5/28/2022</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6F15528-21DE-4FAA-801E-634DDDAF4B2B}"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طرح های مختلف به نام خدا\به نام خدا\68181841_700_aut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762000"/>
            <a:ext cx="5943600" cy="556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21397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066800"/>
            <a:ext cx="8686800" cy="990600"/>
          </a:xfrm>
        </p:spPr>
        <p:txBody>
          <a:bodyPr>
            <a:normAutofit/>
          </a:bodyPr>
          <a:lstStyle/>
          <a:p>
            <a:pPr algn="ctr"/>
            <a:r>
              <a:rPr lang="fa-IR" b="1" dirty="0">
                <a:solidFill>
                  <a:srgbClr val="FF0000"/>
                </a:solidFill>
                <a:cs typeface="B Koodak" panose="00000700000000000000" pitchFamily="2" charset="-78"/>
              </a:rPr>
              <a:t>نمونه هایی از فعالیت بدنی یک نوجوان یا دانش آموز</a:t>
            </a:r>
            <a:endParaRPr lang="fa-IR" dirty="0">
              <a:solidFill>
                <a:srgbClr val="FF0000"/>
              </a:solidFill>
              <a:cs typeface="B Koodak" panose="00000700000000000000" pitchFamily="2" charset="-78"/>
            </a:endParaRPr>
          </a:p>
        </p:txBody>
      </p:sp>
      <p:sp>
        <p:nvSpPr>
          <p:cNvPr id="3" name="Content Placeholder 2"/>
          <p:cNvSpPr>
            <a:spLocks noGrp="1"/>
          </p:cNvSpPr>
          <p:nvPr>
            <p:ph idx="1"/>
          </p:nvPr>
        </p:nvSpPr>
        <p:spPr>
          <a:xfrm>
            <a:off x="304800" y="1981200"/>
            <a:ext cx="8686800" cy="4267200"/>
          </a:xfrm>
        </p:spPr>
        <p:txBody>
          <a:bodyPr>
            <a:normAutofit fontScale="70000" lnSpcReduction="20000"/>
          </a:bodyPr>
          <a:lstStyle/>
          <a:p>
            <a:pPr marL="0" indent="0">
              <a:buNone/>
            </a:pPr>
            <a:endParaRPr lang="fa-IR" dirty="0" smtClean="0">
              <a:solidFill>
                <a:schemeClr val="tx1"/>
              </a:solidFill>
              <a:cs typeface="B Koodak" panose="00000700000000000000" pitchFamily="2" charset="-78"/>
            </a:endParaRPr>
          </a:p>
          <a:p>
            <a:r>
              <a:rPr lang="fa-IR" dirty="0" smtClean="0">
                <a:solidFill>
                  <a:schemeClr val="tx1"/>
                </a:solidFill>
                <a:cs typeface="B Koodak" panose="00000700000000000000" pitchFamily="2" charset="-78"/>
              </a:rPr>
              <a:t>پیاده </a:t>
            </a:r>
            <a:r>
              <a:rPr lang="fa-IR" dirty="0">
                <a:solidFill>
                  <a:schemeClr val="tx1"/>
                </a:solidFill>
                <a:cs typeface="B Koodak" panose="00000700000000000000" pitchFamily="2" charset="-78"/>
              </a:rPr>
              <a:t>رفتن به مدرسه ( شامل رفت و برگشت ) </a:t>
            </a:r>
          </a:p>
          <a:p>
            <a:r>
              <a:rPr lang="fa-IR" dirty="0">
                <a:solidFill>
                  <a:schemeClr val="tx1"/>
                </a:solidFill>
                <a:cs typeface="B Koodak" panose="00000700000000000000" pitchFamily="2" charset="-78"/>
              </a:rPr>
              <a:t>دوچرخه سواری و یا رفتن به مدرسه با دوچرخه </a:t>
            </a:r>
          </a:p>
          <a:p>
            <a:r>
              <a:rPr lang="fa-IR" dirty="0">
                <a:solidFill>
                  <a:schemeClr val="tx1"/>
                </a:solidFill>
                <a:cs typeface="B Koodak" panose="00000700000000000000" pitchFamily="2" charset="-78"/>
              </a:rPr>
              <a:t> انواع بازی های دویدنی </a:t>
            </a:r>
            <a:r>
              <a:rPr lang="fa-IR" dirty="0" smtClean="0">
                <a:solidFill>
                  <a:schemeClr val="tx1"/>
                </a:solidFill>
                <a:cs typeface="B Koodak" panose="00000700000000000000" pitchFamily="2" charset="-78"/>
              </a:rPr>
              <a:t>به </a:t>
            </a:r>
            <a:r>
              <a:rPr lang="fa-IR" dirty="0">
                <a:solidFill>
                  <a:schemeClr val="tx1"/>
                </a:solidFill>
                <a:cs typeface="B Koodak" panose="00000700000000000000" pitchFamily="2" charset="-78"/>
              </a:rPr>
              <a:t>همراه با تحرک در زنگ تفریح مدرسه </a:t>
            </a:r>
          </a:p>
          <a:p>
            <a:r>
              <a:rPr lang="fa-IR" dirty="0">
                <a:solidFill>
                  <a:schemeClr val="tx1"/>
                </a:solidFill>
                <a:cs typeface="B Koodak" panose="00000700000000000000" pitchFamily="2" charset="-78"/>
              </a:rPr>
              <a:t>بازیهایی که </a:t>
            </a:r>
            <a:r>
              <a:rPr lang="fa-IR" dirty="0" smtClean="0">
                <a:solidFill>
                  <a:schemeClr val="tx1"/>
                </a:solidFill>
                <a:cs typeface="B Koodak" panose="00000700000000000000" pitchFamily="2" charset="-78"/>
              </a:rPr>
              <a:t>ضمن بکارگیری </a:t>
            </a:r>
            <a:r>
              <a:rPr lang="fa-IR" dirty="0">
                <a:solidFill>
                  <a:schemeClr val="tx1"/>
                </a:solidFill>
                <a:cs typeface="B Koodak" panose="00000700000000000000" pitchFamily="2" charset="-78"/>
              </a:rPr>
              <a:t>و انقباض عضلات از جابجایی کمتر بهره مند است ( جهت اجتناب از تصادم و برخورد دانش آموزان به یکدیگر در محیط مدرسه و یا فضای کم ) مانند کش بازی برای دختران ، لی لی ، طناب بازی ، یا پله </a:t>
            </a:r>
            <a:endParaRPr lang="en-US" dirty="0">
              <a:solidFill>
                <a:schemeClr val="tx1"/>
              </a:solidFill>
              <a:cs typeface="B Koodak" panose="00000700000000000000" pitchFamily="2" charset="-78"/>
            </a:endParaRPr>
          </a:p>
          <a:p>
            <a:r>
              <a:rPr lang="fa-IR" dirty="0">
                <a:solidFill>
                  <a:schemeClr val="tx1"/>
                </a:solidFill>
                <a:cs typeface="B Koodak" panose="00000700000000000000" pitchFamily="2" charset="-78"/>
              </a:rPr>
              <a:t>کمک در خرید مایحتاج منزل با دوچرخه یا با پای پیاده </a:t>
            </a:r>
          </a:p>
          <a:p>
            <a:r>
              <a:rPr lang="fa-IR" dirty="0">
                <a:solidFill>
                  <a:schemeClr val="tx1"/>
                </a:solidFill>
                <a:cs typeface="B Koodak" panose="00000700000000000000" pitchFamily="2" charset="-78"/>
              </a:rPr>
              <a:t>بازیهای با توپ مانند فوتبال ، بسکتبال یا والیبال </a:t>
            </a:r>
          </a:p>
          <a:p>
            <a:r>
              <a:rPr lang="fa-IR" dirty="0">
                <a:solidFill>
                  <a:schemeClr val="tx1"/>
                </a:solidFill>
                <a:cs typeface="B Koodak" panose="00000700000000000000" pitchFamily="2" charset="-78"/>
              </a:rPr>
              <a:t>بازیهای با راکت مانند بدمینتون ، تنیس و یا تنیس روی میز </a:t>
            </a:r>
          </a:p>
          <a:p>
            <a:r>
              <a:rPr lang="fa-IR" dirty="0">
                <a:solidFill>
                  <a:schemeClr val="tx1"/>
                </a:solidFill>
                <a:cs typeface="B Koodak" panose="00000700000000000000" pitchFamily="2" charset="-78"/>
              </a:rPr>
              <a:t>ثبت نام در کلاس ورزشی و رفتن به سالن ورزشی جهت استفاده از وسایل پرورش اندام یا ورزشهای رزمی مانند کاراته ، جود و ، تکواندو  و غیره </a:t>
            </a:r>
            <a:endParaRPr lang="en-US" dirty="0">
              <a:solidFill>
                <a:schemeClr val="tx1"/>
              </a:solidFill>
              <a:cs typeface="B Koodak" panose="00000700000000000000" pitchFamily="2" charset="-78"/>
            </a:endParaRPr>
          </a:p>
          <a:p>
            <a:pPr marL="0" indent="0">
              <a:buNone/>
            </a:pPr>
            <a:endParaRPr lang="fa-IR" dirty="0"/>
          </a:p>
        </p:txBody>
      </p:sp>
    </p:spTree>
    <p:extLst>
      <p:ext uri="{BB962C8B-B14F-4D97-AF65-F5344CB8AC3E}">
        <p14:creationId xmlns:p14="http://schemas.microsoft.com/office/powerpoint/2010/main" val="5987978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828800"/>
            <a:ext cx="8686800" cy="4251325"/>
          </a:xfrm>
        </p:spPr>
        <p:txBody>
          <a:bodyPr/>
          <a:lstStyle/>
          <a:p>
            <a:pPr marL="0" indent="0">
              <a:buNone/>
            </a:pPr>
            <a:r>
              <a:rPr lang="fa-IR" sz="2800" dirty="0">
                <a:solidFill>
                  <a:schemeClr val="tx1"/>
                </a:solidFill>
                <a:cs typeface="B Koodak" panose="00000700000000000000" pitchFamily="2" charset="-78"/>
              </a:rPr>
              <a:t>در بازی پله نوجوانان  بصورت متناوب و با عوض کردن پاها بر روی پله و در سطح زمین  از نظر استقامت و سرعت با یک دیگر رقابت می کنند . هرسه فایده ورزشهای هوازی ، افزایش قدرت و استقامت عضلانی و استحکام و تقویت استخوانها را موجب می شود</a:t>
            </a:r>
            <a:r>
              <a:rPr lang="fa-IR" sz="2800" dirty="0" smtClean="0">
                <a:solidFill>
                  <a:schemeClr val="tx1"/>
                </a:solidFill>
                <a:cs typeface="B Koodak" panose="00000700000000000000" pitchFamily="2" charset="-78"/>
              </a:rPr>
              <a:t>.</a:t>
            </a:r>
            <a:endParaRPr lang="fa-IR" dirty="0"/>
          </a:p>
        </p:txBody>
      </p:sp>
    </p:spTree>
    <p:extLst>
      <p:ext uri="{BB962C8B-B14F-4D97-AF65-F5344CB8AC3E}">
        <p14:creationId xmlns:p14="http://schemas.microsoft.com/office/powerpoint/2010/main" val="26593312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066800"/>
            <a:ext cx="8686800" cy="1143000"/>
          </a:xfrm>
        </p:spPr>
        <p:txBody>
          <a:bodyPr>
            <a:normAutofit fontScale="90000"/>
          </a:bodyPr>
          <a:lstStyle/>
          <a:p>
            <a:pPr algn="ctr"/>
            <a:r>
              <a:rPr lang="fa-IR" b="1" dirty="0">
                <a:solidFill>
                  <a:srgbClr val="FF0000"/>
                </a:solidFill>
                <a:cs typeface="B Koodak" panose="00000700000000000000" pitchFamily="2" charset="-78"/>
              </a:rPr>
              <a:t>چه مقدار و چه نوع فعالیت بدنی برای دانش آموزان لازم و ضروری است </a:t>
            </a:r>
            <a:endParaRPr lang="fa-IR" dirty="0">
              <a:solidFill>
                <a:srgbClr val="FF0000"/>
              </a:solidFill>
              <a:cs typeface="B Koodak" panose="00000700000000000000" pitchFamily="2" charset="-78"/>
            </a:endParaRPr>
          </a:p>
        </p:txBody>
      </p:sp>
      <p:sp>
        <p:nvSpPr>
          <p:cNvPr id="3" name="Content Placeholder 2"/>
          <p:cNvSpPr>
            <a:spLocks noGrp="1"/>
          </p:cNvSpPr>
          <p:nvPr>
            <p:ph idx="1"/>
          </p:nvPr>
        </p:nvSpPr>
        <p:spPr>
          <a:xfrm>
            <a:off x="304800" y="2133600"/>
            <a:ext cx="8686800" cy="3946525"/>
          </a:xfrm>
        </p:spPr>
        <p:txBody>
          <a:bodyPr>
            <a:normAutofit lnSpcReduction="10000"/>
          </a:bodyPr>
          <a:lstStyle/>
          <a:p>
            <a:pPr marL="0" indent="0">
              <a:buNone/>
            </a:pPr>
            <a:endParaRPr lang="fa-IR" sz="2800" b="1" dirty="0" smtClean="0">
              <a:solidFill>
                <a:schemeClr val="tx1"/>
              </a:solidFill>
              <a:cs typeface="B Koodak" panose="00000700000000000000" pitchFamily="2" charset="-78"/>
            </a:endParaRPr>
          </a:p>
          <a:p>
            <a:pPr marL="0" indent="0">
              <a:buNone/>
            </a:pPr>
            <a:r>
              <a:rPr lang="fa-IR" sz="2800" b="1" dirty="0" smtClean="0">
                <a:solidFill>
                  <a:schemeClr val="tx1"/>
                </a:solidFill>
                <a:cs typeface="B Koodak" panose="00000700000000000000" pitchFamily="2" charset="-78"/>
              </a:rPr>
              <a:t>کودکان </a:t>
            </a:r>
            <a:r>
              <a:rPr lang="fa-IR" sz="2800" b="1" dirty="0">
                <a:solidFill>
                  <a:schemeClr val="tx1"/>
                </a:solidFill>
                <a:cs typeface="B Koodak" panose="00000700000000000000" pitchFamily="2" charset="-78"/>
              </a:rPr>
              <a:t>و نوجوانان می بایست روزانه حداقل 60 دقیقه و یا بیشتر از آن فعالیت بدنی داشته باشند .</a:t>
            </a:r>
          </a:p>
          <a:p>
            <a:r>
              <a:rPr lang="fa-IR" sz="2800" b="1" dirty="0">
                <a:solidFill>
                  <a:schemeClr val="tx1"/>
                </a:solidFill>
                <a:cs typeface="B Koodak" panose="00000700000000000000" pitchFamily="2" charset="-78"/>
              </a:rPr>
              <a:t>فعالیت های هوازی  </a:t>
            </a:r>
            <a:endParaRPr lang="en-US" sz="2800" b="1" dirty="0">
              <a:solidFill>
                <a:schemeClr val="tx1"/>
              </a:solidFill>
              <a:cs typeface="B Koodak" panose="00000700000000000000" pitchFamily="2" charset="-78"/>
            </a:endParaRPr>
          </a:p>
          <a:p>
            <a:r>
              <a:rPr lang="fa-IR" sz="2800" b="1" dirty="0">
                <a:solidFill>
                  <a:schemeClr val="tx1"/>
                </a:solidFill>
                <a:cs typeface="B Koodak" panose="00000700000000000000" pitchFamily="2" charset="-78"/>
              </a:rPr>
              <a:t>فعالیتهای منجر به تقویت و افزایش قدرت عضلانی  </a:t>
            </a:r>
            <a:endParaRPr lang="en-US" sz="2800" b="1" dirty="0">
              <a:solidFill>
                <a:schemeClr val="tx1"/>
              </a:solidFill>
              <a:cs typeface="B Koodak" panose="00000700000000000000" pitchFamily="2" charset="-78"/>
            </a:endParaRPr>
          </a:p>
          <a:p>
            <a:r>
              <a:rPr lang="fa-IR" sz="2800" b="1" dirty="0">
                <a:solidFill>
                  <a:schemeClr val="tx1"/>
                </a:solidFill>
                <a:cs typeface="B Koodak" panose="00000700000000000000" pitchFamily="2" charset="-78"/>
              </a:rPr>
              <a:t>فعالیتهای منجر به تقویت استخوانی </a:t>
            </a:r>
            <a:endParaRPr lang="en-US" sz="2800" b="1" dirty="0">
              <a:solidFill>
                <a:schemeClr val="tx1"/>
              </a:solidFill>
              <a:cs typeface="B Koodak" panose="00000700000000000000" pitchFamily="2" charset="-78"/>
            </a:endParaRPr>
          </a:p>
          <a:p>
            <a:pPr marL="514350" indent="-514350" algn="ctr">
              <a:buFont typeface="+mj-lt"/>
              <a:buAutoNum type="arabicPeriod"/>
            </a:pPr>
            <a:endParaRPr lang="en-US" sz="2800" b="1" dirty="0">
              <a:solidFill>
                <a:srgbClr val="FF0000"/>
              </a:solidFill>
              <a:cs typeface="B Koodak" panose="00000700000000000000" pitchFamily="2" charset="-78"/>
            </a:endParaRPr>
          </a:p>
          <a:p>
            <a:pPr marL="1243200" lvl="6" indent="0" algn="ctr">
              <a:buNone/>
            </a:pPr>
            <a:r>
              <a:rPr lang="fa-IR" sz="2800" b="1" dirty="0">
                <a:solidFill>
                  <a:schemeClr val="tx1"/>
                </a:solidFill>
                <a:cs typeface="B Koodak" panose="00000700000000000000" pitchFamily="2" charset="-78"/>
              </a:rPr>
              <a:t>فعالیتها باید متناسب با سن ، متنوع و لذت بخش باشد</a:t>
            </a:r>
          </a:p>
          <a:p>
            <a:endParaRPr lang="fa-IR" dirty="0"/>
          </a:p>
        </p:txBody>
      </p:sp>
    </p:spTree>
    <p:extLst>
      <p:ext uri="{BB962C8B-B14F-4D97-AF65-F5344CB8AC3E}">
        <p14:creationId xmlns:p14="http://schemas.microsoft.com/office/powerpoint/2010/main" val="4638900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lvl="0">
              <a:buClr>
                <a:srgbClr val="FFFFFF"/>
              </a:buClr>
            </a:pPr>
            <a:r>
              <a:rPr lang="fa-IR" sz="3400" b="1" dirty="0">
                <a:solidFill>
                  <a:schemeClr val="tx1"/>
                </a:solidFill>
                <a:cs typeface="B Koodak" panose="00000700000000000000" pitchFamily="2" charset="-78"/>
              </a:rPr>
              <a:t>کودکان و نوجوانان می بایست روزانه حداقل 60 دقیقه و یا بیشتر از آن فعالیت بدنی داشته باشند .</a:t>
            </a:r>
          </a:p>
          <a:p>
            <a:pPr lvl="0">
              <a:buClr>
                <a:srgbClr val="FFFFFF"/>
              </a:buClr>
            </a:pPr>
            <a:r>
              <a:rPr lang="fa-IR" sz="3400" b="1" dirty="0">
                <a:solidFill>
                  <a:srgbClr val="FF0000"/>
                </a:solidFill>
                <a:cs typeface="B Koodak" panose="00000700000000000000" pitchFamily="2" charset="-78"/>
              </a:rPr>
              <a:t>فعالیت های هوازی :</a:t>
            </a:r>
            <a:r>
              <a:rPr lang="fa-IR" sz="3400" b="1" dirty="0">
                <a:solidFill>
                  <a:schemeClr val="tx1"/>
                </a:solidFill>
                <a:cs typeface="B Koodak" panose="00000700000000000000" pitchFamily="2" charset="-78"/>
              </a:rPr>
              <a:t> </a:t>
            </a:r>
            <a:r>
              <a:rPr lang="fa-IR" sz="3400" dirty="0">
                <a:solidFill>
                  <a:schemeClr val="tx1"/>
                </a:solidFill>
                <a:cs typeface="B Koodak" panose="00000700000000000000" pitchFamily="2" charset="-78"/>
              </a:rPr>
              <a:t>مقدار زیادی از این 60 دقیقه و یا بیشتر را فعالیتهای هوازی با شدت متوسط و شدید تشکیل می دهد . حتماباید در 3 روز از ایام هفته  فعالیت بدنی شدید در قسمتی از این 60 دقیقه گنجانده شود. </a:t>
            </a:r>
          </a:p>
          <a:p>
            <a:pPr marL="0" lvl="0" indent="0">
              <a:buClr>
                <a:srgbClr val="FFFFFF"/>
              </a:buClr>
              <a:buNone/>
            </a:pPr>
            <a:r>
              <a:rPr lang="fa-IR" sz="3400" b="1" dirty="0">
                <a:solidFill>
                  <a:schemeClr val="tx1"/>
                </a:solidFill>
                <a:cs typeface="B Koodak" panose="00000700000000000000" pitchFamily="2" charset="-78"/>
              </a:rPr>
              <a:t>  </a:t>
            </a:r>
            <a:r>
              <a:rPr lang="fa-IR" sz="3400" b="1" dirty="0">
                <a:solidFill>
                  <a:srgbClr val="FF0000"/>
                </a:solidFill>
                <a:cs typeface="B Koodak" panose="00000700000000000000" pitchFamily="2" charset="-78"/>
              </a:rPr>
              <a:t>فعالیتهای منجر به تقویت و افزایش قدرت عضلانی : </a:t>
            </a:r>
            <a:r>
              <a:rPr lang="fa-IR" sz="3400" dirty="0">
                <a:solidFill>
                  <a:schemeClr val="tx1"/>
                </a:solidFill>
                <a:cs typeface="B Koodak" panose="00000700000000000000" pitchFamily="2" charset="-78"/>
              </a:rPr>
              <a:t>حتما  در هفته 3 روز نیز باید به فعالیتهای بدنی که منجر به تقویت عضلانی می شود  ( جزئی از 60 دقیقه یا بیشتر فعالیت بدنی ) اختصاص یابد.</a:t>
            </a:r>
          </a:p>
          <a:p>
            <a:pPr marL="0" lvl="0" indent="0">
              <a:buClr>
                <a:srgbClr val="FFFFFF"/>
              </a:buClr>
              <a:buNone/>
            </a:pPr>
            <a:r>
              <a:rPr lang="fa-IR" sz="3400" b="1" dirty="0">
                <a:solidFill>
                  <a:srgbClr val="FF0000"/>
                </a:solidFill>
                <a:cs typeface="B Koodak" panose="00000700000000000000" pitchFamily="2" charset="-78"/>
              </a:rPr>
              <a:t>فعالیتهای منجر به تقویت استخوانی : </a:t>
            </a:r>
            <a:r>
              <a:rPr lang="en-US" sz="3400" b="1" dirty="0">
                <a:solidFill>
                  <a:srgbClr val="FF0000"/>
                </a:solidFill>
                <a:cs typeface="B Koodak" panose="00000700000000000000" pitchFamily="2" charset="-78"/>
              </a:rPr>
              <a:t>   </a:t>
            </a:r>
            <a:r>
              <a:rPr lang="fa-IR" sz="3400" dirty="0">
                <a:solidFill>
                  <a:schemeClr val="tx1"/>
                </a:solidFill>
                <a:cs typeface="B Koodak" panose="00000700000000000000" pitchFamily="2" charset="-78"/>
              </a:rPr>
              <a:t>حتما  در هفته 3 روز هم باید به فعالیتهای بدنی که منجر به تقویت استخوانها مانند پریدن ، جهیدن ، طناب زدن و ... می شود  ( جزئی از 60 دقیقه یا بیشتر فعالیت بدنی ) گنجانده شود .</a:t>
            </a:r>
          </a:p>
          <a:p>
            <a:endParaRPr lang="fa-IR" dirty="0"/>
          </a:p>
        </p:txBody>
      </p:sp>
    </p:spTree>
    <p:extLst>
      <p:ext uri="{BB962C8B-B14F-4D97-AF65-F5344CB8AC3E}">
        <p14:creationId xmlns:p14="http://schemas.microsoft.com/office/powerpoint/2010/main" val="6039319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066800"/>
            <a:ext cx="8686800" cy="762000"/>
          </a:xfrm>
        </p:spPr>
        <p:txBody>
          <a:bodyPr>
            <a:normAutofit/>
          </a:bodyPr>
          <a:lstStyle/>
          <a:p>
            <a:pPr algn="ctr"/>
            <a:r>
              <a:rPr lang="fa-IR" sz="3200" b="1" dirty="0">
                <a:solidFill>
                  <a:srgbClr val="FF0000"/>
                </a:solidFill>
                <a:cs typeface="B Koodak" panose="00000700000000000000" pitchFamily="2" charset="-78"/>
              </a:rPr>
              <a:t>تعریف فعالیتهای هوازی </a:t>
            </a:r>
            <a:endParaRPr lang="fa-IR" sz="3200" dirty="0">
              <a:solidFill>
                <a:srgbClr val="FF0000"/>
              </a:solidFill>
              <a:cs typeface="B Koodak" panose="00000700000000000000" pitchFamily="2" charset="-78"/>
            </a:endParaRPr>
          </a:p>
        </p:txBody>
      </p:sp>
      <p:sp>
        <p:nvSpPr>
          <p:cNvPr id="3" name="Content Placeholder 2"/>
          <p:cNvSpPr>
            <a:spLocks noGrp="1"/>
          </p:cNvSpPr>
          <p:nvPr>
            <p:ph idx="1"/>
          </p:nvPr>
        </p:nvSpPr>
        <p:spPr>
          <a:xfrm>
            <a:off x="304800" y="1981200"/>
            <a:ext cx="8686800" cy="4098925"/>
          </a:xfrm>
        </p:spPr>
        <p:txBody>
          <a:bodyPr/>
          <a:lstStyle/>
          <a:p>
            <a:pPr marL="0" indent="0">
              <a:buNone/>
            </a:pPr>
            <a:endParaRPr lang="fa-IR" b="1" dirty="0" smtClean="0">
              <a:cs typeface="B Koodak" panose="00000700000000000000" pitchFamily="2" charset="-78"/>
            </a:endParaRPr>
          </a:p>
          <a:p>
            <a:pPr marL="0" indent="0">
              <a:buNone/>
            </a:pPr>
            <a:r>
              <a:rPr lang="fa-IR" b="1" dirty="0" smtClean="0">
                <a:solidFill>
                  <a:schemeClr val="tx1"/>
                </a:solidFill>
                <a:cs typeface="B Koodak" panose="00000700000000000000" pitchFamily="2" charset="-78"/>
              </a:rPr>
              <a:t>فعاليتهايي </a:t>
            </a:r>
            <a:r>
              <a:rPr lang="fa-IR" b="1" dirty="0">
                <a:solidFill>
                  <a:schemeClr val="tx1"/>
                </a:solidFill>
                <a:cs typeface="B Koodak" panose="00000700000000000000" pitchFamily="2" charset="-78"/>
              </a:rPr>
              <a:t>است كه همراه با جنب و جوش و حرکت بدن و اندامها ، موجب فعالیت بیشتر دستگاه قلب و عروق و دستگاه تنفس فرد می شود </a:t>
            </a:r>
            <a:r>
              <a:rPr lang="fa-IR" dirty="0">
                <a:solidFill>
                  <a:schemeClr val="tx1"/>
                </a:solidFill>
                <a:cs typeface="B Koodak" panose="00000700000000000000" pitchFamily="2" charset="-78"/>
              </a:rPr>
              <a:t>. </a:t>
            </a:r>
            <a:r>
              <a:rPr lang="fa-IR" b="1" dirty="0">
                <a:solidFill>
                  <a:schemeClr val="tx1"/>
                </a:solidFill>
                <a:cs typeface="B Koodak" panose="00000700000000000000" pitchFamily="2" charset="-78"/>
              </a:rPr>
              <a:t>به عبارتی استرس و فشار بر روی این دو دستگاه می باشد تا بر روی عضلات و ماهیچه ها </a:t>
            </a:r>
            <a:endParaRPr lang="en-US" b="1" dirty="0">
              <a:solidFill>
                <a:schemeClr val="tx1"/>
              </a:solidFill>
              <a:cs typeface="B Koodak" panose="00000700000000000000" pitchFamily="2" charset="-78"/>
            </a:endParaRPr>
          </a:p>
          <a:p>
            <a:pPr marL="0" indent="0">
              <a:buNone/>
            </a:pPr>
            <a:endParaRPr lang="fa-IR" dirty="0"/>
          </a:p>
        </p:txBody>
      </p:sp>
    </p:spTree>
    <p:extLst>
      <p:ext uri="{BB962C8B-B14F-4D97-AF65-F5344CB8AC3E}">
        <p14:creationId xmlns:p14="http://schemas.microsoft.com/office/powerpoint/2010/main" val="36510381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066800"/>
            <a:ext cx="8686800" cy="914400"/>
          </a:xfrm>
        </p:spPr>
        <p:txBody>
          <a:bodyPr>
            <a:noAutofit/>
          </a:bodyPr>
          <a:lstStyle/>
          <a:p>
            <a:pPr algn="ctr"/>
            <a:r>
              <a:rPr lang="fa-IR" sz="2800" b="1" dirty="0">
                <a:solidFill>
                  <a:srgbClr val="FF0000"/>
                </a:solidFill>
                <a:cs typeface="B Koodak" panose="00000700000000000000" pitchFamily="2" charset="-78"/>
              </a:rPr>
              <a:t>نمونه هایی از فعالیت بدنی هوازی که با توجه به شدت آن می تواند متوسط یا شدید باشد </a:t>
            </a:r>
            <a:endParaRPr lang="fa-IR" sz="2800" dirty="0">
              <a:solidFill>
                <a:srgbClr val="FF0000"/>
              </a:solidFill>
              <a:cs typeface="B Koodak" panose="00000700000000000000" pitchFamily="2" charset="-78"/>
            </a:endParaRPr>
          </a:p>
        </p:txBody>
      </p:sp>
      <p:sp>
        <p:nvSpPr>
          <p:cNvPr id="3" name="Content Placeholder 2"/>
          <p:cNvSpPr>
            <a:spLocks noGrp="1"/>
          </p:cNvSpPr>
          <p:nvPr>
            <p:ph idx="1"/>
          </p:nvPr>
        </p:nvSpPr>
        <p:spPr>
          <a:xfrm>
            <a:off x="304800" y="2286000"/>
            <a:ext cx="8686800" cy="3794125"/>
          </a:xfrm>
        </p:spPr>
        <p:txBody>
          <a:bodyPr>
            <a:normAutofit fontScale="92500" lnSpcReduction="10000"/>
          </a:bodyPr>
          <a:lstStyle/>
          <a:p>
            <a:pPr marL="0" indent="0">
              <a:buNone/>
            </a:pPr>
            <a:r>
              <a:rPr lang="fa-IR" dirty="0">
                <a:solidFill>
                  <a:schemeClr val="tx1"/>
                </a:solidFill>
                <a:cs typeface="B Koodak" panose="00000700000000000000" pitchFamily="2" charset="-78"/>
              </a:rPr>
              <a:t>فعالیتهای هوازی شامل : </a:t>
            </a:r>
          </a:p>
          <a:p>
            <a:r>
              <a:rPr lang="fa-IR" dirty="0" smtClean="0">
                <a:solidFill>
                  <a:schemeClr val="tx1"/>
                </a:solidFill>
                <a:cs typeface="B Koodak" panose="00000700000000000000" pitchFamily="2" charset="-78"/>
              </a:rPr>
              <a:t>  شنا </a:t>
            </a:r>
            <a:endParaRPr lang="fa-IR" dirty="0">
              <a:solidFill>
                <a:schemeClr val="tx1"/>
              </a:solidFill>
              <a:cs typeface="B Koodak" panose="00000700000000000000" pitchFamily="2" charset="-78"/>
            </a:endParaRPr>
          </a:p>
          <a:p>
            <a:r>
              <a:rPr lang="fa-IR" dirty="0" smtClean="0">
                <a:solidFill>
                  <a:schemeClr val="tx1"/>
                </a:solidFill>
                <a:cs typeface="B Koodak" panose="00000700000000000000" pitchFamily="2" charset="-78"/>
              </a:rPr>
              <a:t>  دوچرخه </a:t>
            </a:r>
            <a:r>
              <a:rPr lang="fa-IR" dirty="0">
                <a:solidFill>
                  <a:schemeClr val="tx1"/>
                </a:solidFill>
                <a:cs typeface="B Koodak" panose="00000700000000000000" pitchFamily="2" charset="-78"/>
              </a:rPr>
              <a:t>سواری </a:t>
            </a:r>
          </a:p>
          <a:p>
            <a:r>
              <a:rPr lang="fa-IR" dirty="0" smtClean="0">
                <a:solidFill>
                  <a:schemeClr val="tx1"/>
                </a:solidFill>
                <a:cs typeface="B Koodak" panose="00000700000000000000" pitchFamily="2" charset="-78"/>
              </a:rPr>
              <a:t>  فوتبال </a:t>
            </a:r>
            <a:endParaRPr lang="fa-IR" dirty="0">
              <a:solidFill>
                <a:schemeClr val="tx1"/>
              </a:solidFill>
              <a:cs typeface="B Koodak" panose="00000700000000000000" pitchFamily="2" charset="-78"/>
            </a:endParaRPr>
          </a:p>
          <a:p>
            <a:r>
              <a:rPr lang="fa-IR" dirty="0" smtClean="0">
                <a:solidFill>
                  <a:schemeClr val="tx1"/>
                </a:solidFill>
                <a:cs typeface="B Koodak" panose="00000700000000000000" pitchFamily="2" charset="-78"/>
              </a:rPr>
              <a:t>  بسکتبال </a:t>
            </a:r>
            <a:r>
              <a:rPr lang="fa-IR" dirty="0">
                <a:solidFill>
                  <a:schemeClr val="tx1"/>
                </a:solidFill>
                <a:cs typeface="B Koodak" panose="00000700000000000000" pitchFamily="2" charset="-78"/>
              </a:rPr>
              <a:t>، راه رفتن ، دویدن ، بازی های فعال مانند دنبال کردن </a:t>
            </a:r>
            <a:r>
              <a:rPr lang="fa-IR" dirty="0" smtClean="0">
                <a:solidFill>
                  <a:schemeClr val="tx1"/>
                </a:solidFill>
                <a:cs typeface="B Koodak" panose="00000700000000000000" pitchFamily="2" charset="-78"/>
              </a:rPr>
              <a:t>   یکدیگر </a:t>
            </a:r>
            <a:r>
              <a:rPr lang="fa-IR" dirty="0">
                <a:solidFill>
                  <a:schemeClr val="tx1"/>
                </a:solidFill>
                <a:cs typeface="B Koodak" panose="00000700000000000000" pitchFamily="2" charset="-78"/>
              </a:rPr>
              <a:t>، حرکات موزون از این گروه می باشد. کلا" هر فعالیتی که همراه با تحرک بدن و اندامها باشد که بدنبال آن موجب کارکرد بیشتر  دستگاه قلب و عروق و دستگاه تنفس می شود</a:t>
            </a:r>
          </a:p>
        </p:txBody>
      </p:sp>
    </p:spTree>
    <p:extLst>
      <p:ext uri="{BB962C8B-B14F-4D97-AF65-F5344CB8AC3E}">
        <p14:creationId xmlns:p14="http://schemas.microsoft.com/office/powerpoint/2010/main" val="1798234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066800"/>
            <a:ext cx="8686800" cy="1066800"/>
          </a:xfrm>
        </p:spPr>
        <p:txBody>
          <a:bodyPr>
            <a:normAutofit/>
          </a:bodyPr>
          <a:lstStyle/>
          <a:p>
            <a:pPr algn="ctr"/>
            <a:r>
              <a:rPr lang="fa-IR" b="1" dirty="0">
                <a:solidFill>
                  <a:srgbClr val="FF0000"/>
                </a:solidFill>
                <a:cs typeface="B Koodak" panose="00000700000000000000" pitchFamily="2" charset="-78"/>
              </a:rPr>
              <a:t>فعالیتها بدنی جهت تقویت عضلاني</a:t>
            </a:r>
            <a:r>
              <a:rPr lang="fa-IR" b="1" dirty="0"/>
              <a:t> </a:t>
            </a:r>
            <a:endParaRPr lang="fa-IR" dirty="0"/>
          </a:p>
        </p:txBody>
      </p:sp>
      <p:sp>
        <p:nvSpPr>
          <p:cNvPr id="3" name="Content Placeholder 2"/>
          <p:cNvSpPr>
            <a:spLocks noGrp="1"/>
          </p:cNvSpPr>
          <p:nvPr>
            <p:ph idx="1"/>
          </p:nvPr>
        </p:nvSpPr>
        <p:spPr>
          <a:xfrm>
            <a:off x="304800" y="2057400"/>
            <a:ext cx="8686800" cy="4022725"/>
          </a:xfrm>
        </p:spPr>
        <p:txBody>
          <a:bodyPr/>
          <a:lstStyle/>
          <a:p>
            <a:pPr marL="0" indent="0">
              <a:buNone/>
            </a:pPr>
            <a:endParaRPr lang="fa-IR" b="1" dirty="0" smtClean="0">
              <a:solidFill>
                <a:schemeClr val="tx1"/>
              </a:solidFill>
              <a:cs typeface="B Koodak" panose="00000700000000000000" pitchFamily="2" charset="-78"/>
            </a:endParaRPr>
          </a:p>
          <a:p>
            <a:pPr marL="0" indent="0">
              <a:buNone/>
            </a:pPr>
            <a:r>
              <a:rPr lang="fa-IR" b="1" dirty="0" smtClean="0">
                <a:solidFill>
                  <a:schemeClr val="tx1"/>
                </a:solidFill>
                <a:cs typeface="B Koodak" panose="00000700000000000000" pitchFamily="2" charset="-78"/>
              </a:rPr>
              <a:t>فعاليتهايي </a:t>
            </a:r>
            <a:r>
              <a:rPr lang="fa-IR" b="1" dirty="0">
                <a:solidFill>
                  <a:schemeClr val="tx1"/>
                </a:solidFill>
                <a:cs typeface="B Koodak" panose="00000700000000000000" pitchFamily="2" charset="-78"/>
              </a:rPr>
              <a:t>هستند كه در ضمن آن فشار و استرس بر سيستم عضلاني – اسكلتي شخص وارد مي شود . در ضمن این فعالیتها کار بافت ماهیچه ای و عضلات بیشتر از معمول و سخت تر از آنچه در كارهاي روزمره انجام می دهند می </a:t>
            </a:r>
            <a:r>
              <a:rPr lang="fa-IR" b="1" dirty="0" smtClean="0">
                <a:solidFill>
                  <a:schemeClr val="tx1"/>
                </a:solidFill>
                <a:cs typeface="B Koodak" panose="00000700000000000000" pitchFamily="2" charset="-78"/>
              </a:rPr>
              <a:t>باشد.</a:t>
            </a:r>
            <a:endParaRPr lang="fa-IR" dirty="0">
              <a:solidFill>
                <a:schemeClr val="tx1"/>
              </a:solidFill>
              <a:cs typeface="B Koodak" panose="00000700000000000000" pitchFamily="2" charset="-78"/>
            </a:endParaRPr>
          </a:p>
        </p:txBody>
      </p:sp>
    </p:spTree>
    <p:extLst>
      <p:ext uri="{BB962C8B-B14F-4D97-AF65-F5344CB8AC3E}">
        <p14:creationId xmlns:p14="http://schemas.microsoft.com/office/powerpoint/2010/main" val="27801511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066800"/>
            <a:ext cx="8686800" cy="1066800"/>
          </a:xfrm>
        </p:spPr>
        <p:txBody>
          <a:bodyPr>
            <a:normAutofit fontScale="90000"/>
          </a:bodyPr>
          <a:lstStyle/>
          <a:p>
            <a:pPr algn="ctr"/>
            <a:r>
              <a:rPr lang="fa-IR" b="1" dirty="0">
                <a:solidFill>
                  <a:srgbClr val="FF0000"/>
                </a:solidFill>
                <a:cs typeface="B Koodak" panose="00000700000000000000" pitchFamily="2" charset="-78"/>
              </a:rPr>
              <a:t>نمونه هایی از فعالیت بدنی که موجب تقویت عضلانی  می شود </a:t>
            </a:r>
            <a:endParaRPr lang="fa-IR" dirty="0">
              <a:solidFill>
                <a:srgbClr val="FF0000"/>
              </a:solidFill>
              <a:cs typeface="B Koodak" panose="00000700000000000000" pitchFamily="2" charset="-78"/>
            </a:endParaRPr>
          </a:p>
        </p:txBody>
      </p:sp>
      <p:sp>
        <p:nvSpPr>
          <p:cNvPr id="3" name="Content Placeholder 2"/>
          <p:cNvSpPr>
            <a:spLocks noGrp="1"/>
          </p:cNvSpPr>
          <p:nvPr>
            <p:ph idx="1"/>
          </p:nvPr>
        </p:nvSpPr>
        <p:spPr>
          <a:xfrm>
            <a:off x="304800" y="2209800"/>
            <a:ext cx="8686800" cy="4114800"/>
          </a:xfrm>
        </p:spPr>
        <p:txBody>
          <a:bodyPr>
            <a:normAutofit fontScale="92500" lnSpcReduction="10000"/>
          </a:bodyPr>
          <a:lstStyle/>
          <a:p>
            <a:pPr marL="0" indent="0">
              <a:buNone/>
            </a:pPr>
            <a:r>
              <a:rPr lang="fa-IR" sz="2600" b="1" dirty="0">
                <a:solidFill>
                  <a:schemeClr val="tx1"/>
                </a:solidFill>
                <a:cs typeface="B Koodak" panose="00000700000000000000" pitchFamily="2" charset="-78"/>
              </a:rPr>
              <a:t>ورزشهایی مانند:</a:t>
            </a:r>
          </a:p>
          <a:p>
            <a:r>
              <a:rPr lang="fa-IR" sz="2600" b="1" dirty="0">
                <a:solidFill>
                  <a:schemeClr val="tx1"/>
                </a:solidFill>
                <a:cs typeface="B Koodak" panose="00000700000000000000" pitchFamily="2" charset="-78"/>
              </a:rPr>
              <a:t> ژیمناستیک </a:t>
            </a:r>
          </a:p>
          <a:p>
            <a:r>
              <a:rPr lang="fa-IR" sz="2600" b="1" dirty="0">
                <a:solidFill>
                  <a:schemeClr val="tx1"/>
                </a:solidFill>
                <a:cs typeface="B Koodak" panose="00000700000000000000" pitchFamily="2" charset="-78"/>
              </a:rPr>
              <a:t>کشتی </a:t>
            </a:r>
          </a:p>
          <a:p>
            <a:r>
              <a:rPr lang="fa-IR" sz="2600" b="1" dirty="0">
                <a:solidFill>
                  <a:schemeClr val="tx1"/>
                </a:solidFill>
                <a:cs typeface="B Koodak" panose="00000700000000000000" pitchFamily="2" charset="-78"/>
              </a:rPr>
              <a:t>وزنه بر داری </a:t>
            </a:r>
          </a:p>
          <a:p>
            <a:r>
              <a:rPr lang="fa-IR" sz="2600" b="1" dirty="0">
                <a:solidFill>
                  <a:schemeClr val="tx1"/>
                </a:solidFill>
                <a:cs typeface="B Koodak" panose="00000700000000000000" pitchFamily="2" charset="-78"/>
              </a:rPr>
              <a:t>پرورش اندام </a:t>
            </a:r>
          </a:p>
          <a:p>
            <a:r>
              <a:rPr lang="fa-IR" sz="2600" b="1" dirty="0" smtClean="0">
                <a:solidFill>
                  <a:schemeClr val="tx1"/>
                </a:solidFill>
                <a:cs typeface="B Koodak" panose="00000700000000000000" pitchFamily="2" charset="-78"/>
              </a:rPr>
              <a:t>فعالیتها </a:t>
            </a:r>
            <a:r>
              <a:rPr lang="fa-IR" sz="2600" b="1" dirty="0">
                <a:solidFill>
                  <a:schemeClr val="tx1"/>
                </a:solidFill>
                <a:cs typeface="B Koodak" panose="00000700000000000000" pitchFamily="2" charset="-78"/>
              </a:rPr>
              <a:t>یی مانند استفاده از دمبل و هارتل ، بلند کردن بار یا هل دادن اجسام ، دراز نشست ، بارفیکس ، شنای سوئدی که برای کودکان و نوجوانان می توانند زانوها را روی زمین بگذارند، بالا رفتن از درخت و نردبان و کلا" فعالیتهایی که باعث تولید نیروی بیشتر و موجب استرس و خستگی ماهیچه ها و دستگاه عصبی- عضلانی می شود،  از این گروه هستند</a:t>
            </a:r>
            <a:r>
              <a:rPr lang="fa-IR" sz="2800" b="1" dirty="0">
                <a:solidFill>
                  <a:schemeClr val="tx1"/>
                </a:solidFill>
                <a:cs typeface="B Koodak" panose="00000700000000000000" pitchFamily="2" charset="-78"/>
              </a:rPr>
              <a:t>.</a:t>
            </a:r>
            <a:endParaRPr lang="en-US" sz="2800" b="1" dirty="0">
              <a:solidFill>
                <a:schemeClr val="tx1"/>
              </a:solidFill>
              <a:cs typeface="B Koodak" panose="00000700000000000000" pitchFamily="2" charset="-78"/>
            </a:endParaRPr>
          </a:p>
          <a:p>
            <a:endParaRPr lang="fa-IR" dirty="0"/>
          </a:p>
        </p:txBody>
      </p:sp>
    </p:spTree>
    <p:extLst>
      <p:ext uri="{BB962C8B-B14F-4D97-AF65-F5344CB8AC3E}">
        <p14:creationId xmlns:p14="http://schemas.microsoft.com/office/powerpoint/2010/main" val="42407126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066800"/>
            <a:ext cx="8686800" cy="762000"/>
          </a:xfrm>
        </p:spPr>
        <p:txBody>
          <a:bodyPr>
            <a:normAutofit/>
          </a:bodyPr>
          <a:lstStyle/>
          <a:p>
            <a:pPr algn="ctr"/>
            <a:r>
              <a:rPr lang="fa-IR" b="1" dirty="0">
                <a:solidFill>
                  <a:srgbClr val="FF0000"/>
                </a:solidFill>
                <a:cs typeface="B Koodak" panose="00000700000000000000" pitchFamily="2" charset="-78"/>
              </a:rPr>
              <a:t>فعالیت بدنی جهت تقویت و استحکام استخوانی</a:t>
            </a:r>
            <a:endParaRPr lang="fa-IR" dirty="0">
              <a:solidFill>
                <a:srgbClr val="FF0000"/>
              </a:solidFill>
              <a:cs typeface="B Koodak" panose="00000700000000000000" pitchFamily="2" charset="-78"/>
            </a:endParaRPr>
          </a:p>
        </p:txBody>
      </p:sp>
      <p:sp>
        <p:nvSpPr>
          <p:cNvPr id="3" name="Content Placeholder 2"/>
          <p:cNvSpPr>
            <a:spLocks noGrp="1"/>
          </p:cNvSpPr>
          <p:nvPr>
            <p:ph idx="1"/>
          </p:nvPr>
        </p:nvSpPr>
        <p:spPr>
          <a:xfrm>
            <a:off x="304800" y="2209800"/>
            <a:ext cx="8686800" cy="3870325"/>
          </a:xfrm>
        </p:spPr>
        <p:txBody>
          <a:bodyPr>
            <a:normAutofit fontScale="70000" lnSpcReduction="20000"/>
          </a:bodyPr>
          <a:lstStyle/>
          <a:p>
            <a:pPr marL="0" indent="0">
              <a:buNone/>
            </a:pPr>
            <a:endParaRPr lang="fa-IR" sz="2800" b="1" dirty="0" smtClean="0">
              <a:cs typeface="B Koodak" panose="00000700000000000000" pitchFamily="2" charset="-78"/>
            </a:endParaRPr>
          </a:p>
          <a:p>
            <a:pPr marL="0" indent="0">
              <a:buNone/>
            </a:pPr>
            <a:endParaRPr lang="fa-IR" sz="2800" b="1" dirty="0">
              <a:cs typeface="B Koodak" panose="00000700000000000000" pitchFamily="2" charset="-78"/>
            </a:endParaRPr>
          </a:p>
          <a:p>
            <a:pPr marL="0" indent="0">
              <a:lnSpc>
                <a:spcPct val="200000"/>
              </a:lnSpc>
              <a:buNone/>
            </a:pPr>
            <a:r>
              <a:rPr lang="fa-IR" sz="3100" dirty="0">
                <a:solidFill>
                  <a:schemeClr val="tx1"/>
                </a:solidFill>
                <a:cs typeface="B Koodak" panose="00000700000000000000" pitchFamily="2" charset="-78"/>
              </a:rPr>
              <a:t>عبارتست از فعاليتهايي كه در اثر عكس العمل وارده از طرف زمين بر روي بدن ، موجب تحريك صفحات رشد و استخوان سازي بيشتر و جذب بیشتر کلسیم در بستر استخوانها  مي شود . </a:t>
            </a:r>
          </a:p>
          <a:p>
            <a:pPr marL="0" indent="0">
              <a:lnSpc>
                <a:spcPct val="200000"/>
              </a:lnSpc>
              <a:buNone/>
            </a:pPr>
            <a:r>
              <a:rPr lang="fa-IR" sz="3100" dirty="0">
                <a:solidFill>
                  <a:schemeClr val="tx1"/>
                </a:solidFill>
                <a:cs typeface="B Koodak" panose="00000700000000000000" pitchFamily="2" charset="-78"/>
              </a:rPr>
              <a:t>بهترین زمان برای افزایش توده استخوانی و ذخایر معدنی استخوانها در طول زندگی، در حوالی قبل از بلوغ و بلوغ حادث می شود.</a:t>
            </a:r>
          </a:p>
        </p:txBody>
      </p:sp>
    </p:spTree>
    <p:extLst>
      <p:ext uri="{BB962C8B-B14F-4D97-AF65-F5344CB8AC3E}">
        <p14:creationId xmlns:p14="http://schemas.microsoft.com/office/powerpoint/2010/main" val="39085908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066800"/>
            <a:ext cx="8686800" cy="1219200"/>
          </a:xfrm>
        </p:spPr>
        <p:txBody>
          <a:bodyPr>
            <a:noAutofit/>
          </a:bodyPr>
          <a:lstStyle/>
          <a:p>
            <a:pPr algn="ctr"/>
            <a:r>
              <a:rPr lang="fa-IR" sz="2800" b="1" dirty="0">
                <a:solidFill>
                  <a:srgbClr val="FF0000"/>
                </a:solidFill>
                <a:cs typeface="B Koodak" panose="00000700000000000000" pitchFamily="2" charset="-78"/>
              </a:rPr>
              <a:t>فعالیتهای هوازی و یا ائروبیک را بر حسب میزان تلاش شخص برای انجام آن ، به سه دسته تقسیم می کنند </a:t>
            </a:r>
            <a:endParaRPr lang="fa-IR" sz="2800" dirty="0">
              <a:solidFill>
                <a:srgbClr val="FF0000"/>
              </a:solidFill>
              <a:cs typeface="B Koodak" panose="00000700000000000000" pitchFamily="2" charset="-78"/>
            </a:endParaRPr>
          </a:p>
        </p:txBody>
      </p:sp>
      <p:sp>
        <p:nvSpPr>
          <p:cNvPr id="3" name="Content Placeholder 2"/>
          <p:cNvSpPr>
            <a:spLocks noGrp="1"/>
          </p:cNvSpPr>
          <p:nvPr>
            <p:ph idx="1"/>
          </p:nvPr>
        </p:nvSpPr>
        <p:spPr>
          <a:xfrm>
            <a:off x="304800" y="2590800"/>
            <a:ext cx="8686800" cy="3459163"/>
          </a:xfrm>
        </p:spPr>
        <p:txBody>
          <a:bodyPr>
            <a:normAutofit/>
          </a:bodyPr>
          <a:lstStyle/>
          <a:p>
            <a:pPr marL="0" indent="0">
              <a:lnSpc>
                <a:spcPct val="200000"/>
              </a:lnSpc>
              <a:buNone/>
            </a:pPr>
            <a:r>
              <a:rPr lang="fa-IR" sz="3000" b="1" dirty="0">
                <a:solidFill>
                  <a:schemeClr val="tx1"/>
                </a:solidFill>
                <a:cs typeface="B Koodak" panose="00000700000000000000" pitchFamily="2" charset="-78"/>
              </a:rPr>
              <a:t>1- فعالیت بدنی سبک</a:t>
            </a:r>
            <a:r>
              <a:rPr lang="en-US" sz="3000" b="1" dirty="0">
                <a:solidFill>
                  <a:schemeClr val="tx1"/>
                </a:solidFill>
                <a:cs typeface="B Koodak" panose="00000700000000000000" pitchFamily="2" charset="-78"/>
              </a:rPr>
              <a:t> </a:t>
            </a:r>
            <a:r>
              <a:rPr lang="fa-IR" sz="3000" b="1" dirty="0">
                <a:solidFill>
                  <a:schemeClr val="tx1"/>
                </a:solidFill>
                <a:cs typeface="B Koodak" panose="00000700000000000000" pitchFamily="2" charset="-78"/>
              </a:rPr>
              <a:t> </a:t>
            </a:r>
            <a:r>
              <a:rPr lang="en-US" sz="3000" dirty="0">
                <a:solidFill>
                  <a:schemeClr val="tx1"/>
                </a:solidFill>
                <a:cs typeface="B Koodak" panose="00000700000000000000" pitchFamily="2" charset="-78"/>
              </a:rPr>
              <a:t> </a:t>
            </a:r>
            <a:r>
              <a:rPr lang="en-US" sz="3000" b="1" dirty="0">
                <a:solidFill>
                  <a:schemeClr val="tx1"/>
                </a:solidFill>
                <a:cs typeface="B Koodak" panose="00000700000000000000" pitchFamily="2" charset="-78"/>
              </a:rPr>
              <a:t>Light Physical </a:t>
            </a:r>
            <a:r>
              <a:rPr lang="en-US" sz="3000" b="1" dirty="0" smtClean="0">
                <a:solidFill>
                  <a:schemeClr val="tx1"/>
                </a:solidFill>
                <a:cs typeface="B Koodak" panose="00000700000000000000" pitchFamily="2" charset="-78"/>
              </a:rPr>
              <a:t>Activity</a:t>
            </a:r>
            <a:r>
              <a:rPr lang="fa-IR" sz="3000" b="1" dirty="0" smtClean="0">
                <a:solidFill>
                  <a:schemeClr val="tx1"/>
                </a:solidFill>
                <a:cs typeface="B Koodak" panose="00000700000000000000" pitchFamily="2" charset="-78"/>
              </a:rPr>
              <a:t>    </a:t>
            </a:r>
            <a:endParaRPr lang="fa-IR" sz="3000" b="1" dirty="0">
              <a:solidFill>
                <a:schemeClr val="tx1"/>
              </a:solidFill>
              <a:cs typeface="B Koodak" panose="00000700000000000000" pitchFamily="2" charset="-78"/>
            </a:endParaRPr>
          </a:p>
          <a:p>
            <a:pPr marL="0" indent="0">
              <a:lnSpc>
                <a:spcPct val="200000"/>
              </a:lnSpc>
              <a:buNone/>
            </a:pPr>
            <a:r>
              <a:rPr lang="fa-IR" sz="3000" b="1" dirty="0">
                <a:solidFill>
                  <a:schemeClr val="tx1"/>
                </a:solidFill>
                <a:cs typeface="B Koodak" panose="00000700000000000000" pitchFamily="2" charset="-78"/>
              </a:rPr>
              <a:t>2 – فعالیت بدنی متوسط</a:t>
            </a:r>
            <a:r>
              <a:rPr lang="en-US" sz="3000" b="1" dirty="0">
                <a:solidFill>
                  <a:schemeClr val="tx1"/>
                </a:solidFill>
                <a:cs typeface="B Koodak" panose="00000700000000000000" pitchFamily="2" charset="-78"/>
              </a:rPr>
              <a:t>   Moderate Physical Activity        </a:t>
            </a:r>
            <a:r>
              <a:rPr lang="fa-IR" sz="3000" b="1" dirty="0">
                <a:solidFill>
                  <a:schemeClr val="tx1"/>
                </a:solidFill>
                <a:cs typeface="B Koodak" panose="00000700000000000000" pitchFamily="2" charset="-78"/>
              </a:rPr>
              <a:t> </a:t>
            </a:r>
            <a:r>
              <a:rPr lang="en-US" sz="3000" b="1" dirty="0">
                <a:solidFill>
                  <a:schemeClr val="tx1"/>
                </a:solidFill>
                <a:cs typeface="B Koodak" panose="00000700000000000000" pitchFamily="2" charset="-78"/>
              </a:rPr>
              <a:t> </a:t>
            </a:r>
            <a:r>
              <a:rPr lang="fa-IR" sz="3000" b="1" dirty="0">
                <a:solidFill>
                  <a:schemeClr val="tx1"/>
                </a:solidFill>
                <a:cs typeface="B Koodak" panose="00000700000000000000" pitchFamily="2" charset="-78"/>
              </a:rPr>
              <a:t> </a:t>
            </a:r>
          </a:p>
          <a:p>
            <a:pPr marL="0" indent="0">
              <a:lnSpc>
                <a:spcPct val="200000"/>
              </a:lnSpc>
              <a:buNone/>
            </a:pPr>
            <a:r>
              <a:rPr lang="fa-IR" sz="3000" b="1" dirty="0">
                <a:solidFill>
                  <a:schemeClr val="tx1"/>
                </a:solidFill>
                <a:cs typeface="B Koodak" panose="00000700000000000000" pitchFamily="2" charset="-78"/>
              </a:rPr>
              <a:t>3 – فعالیت بدنی </a:t>
            </a:r>
            <a:r>
              <a:rPr lang="fa-IR" sz="3000" b="1" dirty="0" smtClean="0">
                <a:solidFill>
                  <a:schemeClr val="tx1"/>
                </a:solidFill>
                <a:cs typeface="B Koodak" panose="00000700000000000000" pitchFamily="2" charset="-78"/>
              </a:rPr>
              <a:t>شدید </a:t>
            </a:r>
            <a:r>
              <a:rPr lang="en-US" sz="3000" b="1" dirty="0">
                <a:solidFill>
                  <a:schemeClr val="tx1"/>
                </a:solidFill>
                <a:cs typeface="B Koodak" panose="00000700000000000000" pitchFamily="2" charset="-78"/>
              </a:rPr>
              <a:t>Vigorous Physical Activity </a:t>
            </a:r>
            <a:r>
              <a:rPr lang="fa-IR" sz="3000" b="1" dirty="0" smtClean="0">
                <a:solidFill>
                  <a:schemeClr val="tx1"/>
                </a:solidFill>
                <a:cs typeface="B Koodak" panose="00000700000000000000" pitchFamily="2" charset="-78"/>
              </a:rPr>
              <a:t> </a:t>
            </a:r>
            <a:r>
              <a:rPr lang="fa-IR" b="1" dirty="0" smtClean="0">
                <a:solidFill>
                  <a:schemeClr val="tx1"/>
                </a:solidFill>
              </a:rPr>
              <a:t>  </a:t>
            </a:r>
            <a:endParaRPr lang="fa-IR" dirty="0">
              <a:solidFill>
                <a:schemeClr val="tx1"/>
              </a:solidFill>
            </a:endParaRPr>
          </a:p>
        </p:txBody>
      </p:sp>
    </p:spTree>
    <p:extLst>
      <p:ext uri="{BB962C8B-B14F-4D97-AF65-F5344CB8AC3E}">
        <p14:creationId xmlns:p14="http://schemas.microsoft.com/office/powerpoint/2010/main" val="196168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2057400"/>
            <a:ext cx="8458200" cy="1600200"/>
          </a:xfrm>
        </p:spPr>
        <p:txBody>
          <a:bodyPr>
            <a:normAutofit/>
          </a:bodyPr>
          <a:lstStyle/>
          <a:p>
            <a:pPr algn="ctr"/>
            <a:r>
              <a:rPr lang="fa-IR" sz="3600" b="1" dirty="0">
                <a:solidFill>
                  <a:schemeClr val="tx1"/>
                </a:solidFill>
                <a:cs typeface="B Koodak" panose="00000700000000000000" pitchFamily="2" charset="-78"/>
              </a:rPr>
              <a:t>مبانی و اصول فعالیت بدنی نوجوانان و دانش آموزان </a:t>
            </a:r>
            <a:endParaRPr lang="fa-IR" sz="3600" dirty="0">
              <a:solidFill>
                <a:schemeClr val="tx1"/>
              </a:solidFill>
              <a:cs typeface="B Koodak" panose="00000700000000000000" pitchFamily="2" charset="-78"/>
            </a:endParaRPr>
          </a:p>
        </p:txBody>
      </p:sp>
    </p:spTree>
    <p:extLst>
      <p:ext uri="{BB962C8B-B14F-4D97-AF65-F5344CB8AC3E}">
        <p14:creationId xmlns:p14="http://schemas.microsoft.com/office/powerpoint/2010/main" val="31748320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066800"/>
            <a:ext cx="8686800" cy="990600"/>
          </a:xfrm>
        </p:spPr>
        <p:txBody>
          <a:bodyPr>
            <a:normAutofit/>
          </a:bodyPr>
          <a:lstStyle/>
          <a:p>
            <a:pPr algn="ctr"/>
            <a:r>
              <a:rPr lang="fa-IR" b="1" dirty="0">
                <a:solidFill>
                  <a:srgbClr val="FF0000"/>
                </a:solidFill>
                <a:cs typeface="B Koodak" panose="00000700000000000000" pitchFamily="2" charset="-78"/>
              </a:rPr>
              <a:t>فعاليت بدنی با شدت </a:t>
            </a:r>
            <a:r>
              <a:rPr lang="fa-IR" b="1" dirty="0" smtClean="0">
                <a:solidFill>
                  <a:srgbClr val="FF0000"/>
                </a:solidFill>
                <a:cs typeface="B Koodak" panose="00000700000000000000" pitchFamily="2" charset="-78"/>
              </a:rPr>
              <a:t>متوسط</a:t>
            </a:r>
            <a:endParaRPr lang="fa-IR" dirty="0">
              <a:cs typeface="B Koodak" panose="00000700000000000000" pitchFamily="2" charset="-78"/>
            </a:endParaRPr>
          </a:p>
        </p:txBody>
      </p:sp>
      <p:sp>
        <p:nvSpPr>
          <p:cNvPr id="3" name="Content Placeholder 2"/>
          <p:cNvSpPr>
            <a:spLocks noGrp="1"/>
          </p:cNvSpPr>
          <p:nvPr>
            <p:ph idx="1"/>
          </p:nvPr>
        </p:nvSpPr>
        <p:spPr>
          <a:xfrm>
            <a:off x="304800" y="2590800"/>
            <a:ext cx="8686800" cy="3489325"/>
          </a:xfrm>
        </p:spPr>
        <p:txBody>
          <a:bodyPr/>
          <a:lstStyle/>
          <a:p>
            <a:pPr marL="0" indent="0">
              <a:buNone/>
            </a:pPr>
            <a:endParaRPr lang="fa-IR" sz="2800" b="1" dirty="0" smtClean="0">
              <a:cs typeface="B Koodak" panose="00000700000000000000" pitchFamily="2" charset="-78"/>
            </a:endParaRPr>
          </a:p>
          <a:p>
            <a:pPr marL="0" indent="0">
              <a:buNone/>
            </a:pPr>
            <a:r>
              <a:rPr lang="fa-IR" sz="2400" b="1" dirty="0" smtClean="0">
                <a:solidFill>
                  <a:schemeClr val="tx1"/>
                </a:solidFill>
                <a:cs typeface="B Koodak" panose="00000700000000000000" pitchFamily="2" charset="-78"/>
              </a:rPr>
              <a:t>به </a:t>
            </a:r>
            <a:r>
              <a:rPr lang="fa-IR" sz="2400" b="1" dirty="0">
                <a:solidFill>
                  <a:schemeClr val="tx1"/>
                </a:solidFill>
                <a:cs typeface="B Koodak" panose="00000700000000000000" pitchFamily="2" charset="-78"/>
              </a:rPr>
              <a:t>هر نوع فعاليت بدنی که منجر به افزايش تعداد ضربان قلب و دفعات تنفس در واحد زمان ( یک دقیقه )  شده گفته می شود. ولی اين افزايش تعداد دم و بازدم به حدی نيست که مانع صحبت کردن فرد شود. که همراه با گرم شدن بدن و عرق کردن نیز است.</a:t>
            </a:r>
            <a:endParaRPr lang="en-US" sz="2400" b="1" dirty="0">
              <a:solidFill>
                <a:schemeClr val="tx1"/>
              </a:solidFill>
              <a:cs typeface="B Koodak" panose="00000700000000000000" pitchFamily="2" charset="-78"/>
            </a:endParaRPr>
          </a:p>
          <a:p>
            <a:pPr marL="0" indent="0">
              <a:buNone/>
            </a:pPr>
            <a:endParaRPr lang="fa-IR" dirty="0"/>
          </a:p>
        </p:txBody>
      </p:sp>
    </p:spTree>
    <p:extLst>
      <p:ext uri="{BB962C8B-B14F-4D97-AF65-F5344CB8AC3E}">
        <p14:creationId xmlns:p14="http://schemas.microsoft.com/office/powerpoint/2010/main" val="42687079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066800"/>
            <a:ext cx="8686800" cy="838200"/>
          </a:xfrm>
        </p:spPr>
        <p:txBody>
          <a:bodyPr>
            <a:normAutofit/>
          </a:bodyPr>
          <a:lstStyle/>
          <a:p>
            <a:pPr algn="ctr"/>
            <a:r>
              <a:rPr lang="fa-IR" sz="3200" b="1" dirty="0">
                <a:solidFill>
                  <a:srgbClr val="FF0000"/>
                </a:solidFill>
                <a:cs typeface="B Koodak" panose="00000700000000000000" pitchFamily="2" charset="-78"/>
              </a:rPr>
              <a:t>فعاليت بدنی سخت یا </a:t>
            </a:r>
            <a:r>
              <a:rPr lang="fa-IR" sz="3200" b="1" dirty="0" smtClean="0">
                <a:solidFill>
                  <a:srgbClr val="FF0000"/>
                </a:solidFill>
                <a:cs typeface="B Koodak" panose="00000700000000000000" pitchFamily="2" charset="-78"/>
              </a:rPr>
              <a:t>شديد</a:t>
            </a:r>
            <a:endParaRPr lang="fa-IR" sz="3200" dirty="0">
              <a:solidFill>
                <a:srgbClr val="FF0000"/>
              </a:solidFill>
              <a:cs typeface="B Koodak" panose="00000700000000000000" pitchFamily="2" charset="-78"/>
            </a:endParaRPr>
          </a:p>
        </p:txBody>
      </p:sp>
      <p:sp>
        <p:nvSpPr>
          <p:cNvPr id="3" name="Content Placeholder 2"/>
          <p:cNvSpPr>
            <a:spLocks noGrp="1"/>
          </p:cNvSpPr>
          <p:nvPr>
            <p:ph idx="1"/>
          </p:nvPr>
        </p:nvSpPr>
        <p:spPr>
          <a:xfrm>
            <a:off x="304800" y="2286000"/>
            <a:ext cx="8686800" cy="3794125"/>
          </a:xfrm>
        </p:spPr>
        <p:txBody>
          <a:bodyPr>
            <a:normAutofit/>
          </a:bodyPr>
          <a:lstStyle/>
          <a:p>
            <a:pPr marL="0" indent="0">
              <a:buNone/>
            </a:pPr>
            <a:endParaRPr lang="fa-IR" sz="2400" b="1" dirty="0" smtClean="0">
              <a:solidFill>
                <a:schemeClr val="tx1"/>
              </a:solidFill>
              <a:cs typeface="B Koodak" panose="00000700000000000000" pitchFamily="2" charset="-78"/>
            </a:endParaRPr>
          </a:p>
          <a:p>
            <a:pPr marL="0" indent="0">
              <a:buNone/>
            </a:pPr>
            <a:endParaRPr lang="fa-IR" sz="2400" b="1" dirty="0">
              <a:solidFill>
                <a:schemeClr val="tx1"/>
              </a:solidFill>
              <a:cs typeface="B Koodak" panose="00000700000000000000" pitchFamily="2" charset="-78"/>
            </a:endParaRPr>
          </a:p>
          <a:p>
            <a:pPr marL="0" indent="0">
              <a:buNone/>
            </a:pPr>
            <a:r>
              <a:rPr lang="fa-IR" sz="2400" b="1" dirty="0" smtClean="0">
                <a:solidFill>
                  <a:schemeClr val="tx1"/>
                </a:solidFill>
                <a:cs typeface="B Koodak" panose="00000700000000000000" pitchFamily="2" charset="-78"/>
              </a:rPr>
              <a:t>در </a:t>
            </a:r>
            <a:r>
              <a:rPr lang="fa-IR" sz="2400" b="1" dirty="0">
                <a:solidFill>
                  <a:schemeClr val="tx1"/>
                </a:solidFill>
                <a:cs typeface="B Koodak" panose="00000700000000000000" pitchFamily="2" charset="-78"/>
              </a:rPr>
              <a:t>فعاليت بدنی سخت یا شديد ، میزان تلاش فرد برای انجام فعالیت،  بیشتر از فعالیت بدنی متوسط می باشد. بطوری که به علت تشدید تنفس و سرعت بالای تبادل هوا در دستگاه تنفس،  شخص قادر نيست به راحتی صحبت کند و یا بیشتر از سه یا چها ر کلمه را بدون وقفه پشت سرهم ادا کند .</a:t>
            </a:r>
            <a:endParaRPr lang="en-US" sz="2400" b="1" dirty="0">
              <a:solidFill>
                <a:schemeClr val="tx1"/>
              </a:solidFill>
              <a:cs typeface="B Koodak" panose="00000700000000000000" pitchFamily="2" charset="-78"/>
            </a:endParaRPr>
          </a:p>
          <a:p>
            <a:endParaRPr lang="fa-IR" dirty="0"/>
          </a:p>
        </p:txBody>
      </p:sp>
    </p:spTree>
    <p:extLst>
      <p:ext uri="{BB962C8B-B14F-4D97-AF65-F5344CB8AC3E}">
        <p14:creationId xmlns:p14="http://schemas.microsoft.com/office/powerpoint/2010/main" val="27459415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362200"/>
            <a:ext cx="8686800" cy="3717925"/>
          </a:xfrm>
        </p:spPr>
        <p:txBody>
          <a:bodyPr/>
          <a:lstStyle/>
          <a:p>
            <a:r>
              <a:rPr lang="fa-IR" sz="2400" dirty="0">
                <a:solidFill>
                  <a:schemeClr val="tx1"/>
                </a:solidFill>
                <a:cs typeface="B Koodak" panose="00000700000000000000" pitchFamily="2" charset="-78"/>
              </a:rPr>
              <a:t>در گروه سنی 12 تا 18 سال و یا نوجوانان ضروری است در سه روز از هفته , فعالیت بدنی شدید جزئی از 60 دقیقه فعالیت بدنی روزانه آنها باشد. بدین ترتیب دستگاههای بدن که در حال رشد و نمو می باشند می توانند به حداکثر قابلیت و توانایی خود ، برای رشد و نمو بهتر دست یابند. </a:t>
            </a:r>
            <a:endParaRPr lang="en-US" sz="2400" dirty="0">
              <a:solidFill>
                <a:schemeClr val="tx1"/>
              </a:solidFill>
              <a:cs typeface="B Koodak" panose="00000700000000000000" pitchFamily="2" charset="-78"/>
            </a:endParaRPr>
          </a:p>
          <a:p>
            <a:endParaRPr lang="fa-IR" dirty="0"/>
          </a:p>
        </p:txBody>
      </p:sp>
    </p:spTree>
    <p:extLst>
      <p:ext uri="{BB962C8B-B14F-4D97-AF65-F5344CB8AC3E}">
        <p14:creationId xmlns:p14="http://schemas.microsoft.com/office/powerpoint/2010/main" val="21738481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066800"/>
            <a:ext cx="8686800" cy="609600"/>
          </a:xfrm>
        </p:spPr>
        <p:txBody>
          <a:bodyPr>
            <a:normAutofit fontScale="90000"/>
          </a:bodyPr>
          <a:lstStyle/>
          <a:p>
            <a:pPr algn="ctr"/>
            <a:r>
              <a:rPr lang="fa-IR" b="1" dirty="0">
                <a:solidFill>
                  <a:srgbClr val="FF0000"/>
                </a:solidFill>
                <a:cs typeface="B Koodak" panose="00000700000000000000" pitchFamily="2" charset="-78"/>
              </a:rPr>
              <a:t>هرم فعالیت بدنی چیست ؟</a:t>
            </a:r>
            <a:endParaRPr lang="fa-IR" dirty="0">
              <a:solidFill>
                <a:srgbClr val="FF0000"/>
              </a:solidFill>
              <a:cs typeface="B Koodak" panose="00000700000000000000" pitchFamily="2" charset="-78"/>
            </a:endParaRPr>
          </a:p>
        </p:txBody>
      </p:sp>
      <p:sp>
        <p:nvSpPr>
          <p:cNvPr id="3" name="Content Placeholder 2"/>
          <p:cNvSpPr>
            <a:spLocks noGrp="1"/>
          </p:cNvSpPr>
          <p:nvPr>
            <p:ph idx="1"/>
          </p:nvPr>
        </p:nvSpPr>
        <p:spPr>
          <a:xfrm>
            <a:off x="304800" y="2057400"/>
            <a:ext cx="8686800" cy="4022725"/>
          </a:xfrm>
        </p:spPr>
        <p:txBody>
          <a:bodyPr>
            <a:normAutofit/>
          </a:bodyPr>
          <a:lstStyle/>
          <a:p>
            <a:pPr marL="0" indent="0">
              <a:buNone/>
            </a:pPr>
            <a:endParaRPr lang="fa-IR" sz="2800" dirty="0" smtClean="0">
              <a:solidFill>
                <a:schemeClr val="tx1"/>
              </a:solidFill>
              <a:cs typeface="B Koodak" panose="00000700000000000000" pitchFamily="2" charset="-78"/>
            </a:endParaRPr>
          </a:p>
          <a:p>
            <a:pPr marL="0" indent="0">
              <a:buNone/>
            </a:pPr>
            <a:r>
              <a:rPr lang="fa-IR" sz="2400" dirty="0" smtClean="0">
                <a:solidFill>
                  <a:schemeClr val="tx1"/>
                </a:solidFill>
                <a:cs typeface="B Koodak" panose="00000700000000000000" pitchFamily="2" charset="-78"/>
              </a:rPr>
              <a:t>دانشمندان </a:t>
            </a:r>
            <a:r>
              <a:rPr lang="fa-IR" sz="2400" dirty="0">
                <a:solidFill>
                  <a:schemeClr val="tx1"/>
                </a:solidFill>
                <a:cs typeface="B Koodak" panose="00000700000000000000" pitchFamily="2" charset="-78"/>
              </a:rPr>
              <a:t>ميزان فعاليت بدني مطلوب افراد در طول هفته را  بصورت يك هرم در نظر مي گيرند . در کتابهای مرجع ، هرم را برای بالغین و افراد بزرگسال ارائه نموده اند که البته این  موضوع هیچ منافاتی با گروه سنی نوجوانان یا کودکان ندارد آن چه که مهم است تنوع و فرحبخش بودن فعالیتها در نزد کودکان و نوجوانان است که از اهمیت بالایی برخوردار  است تا این فعالیتها نهادینه و یا به صورت مداوم و مرتب صورت گرفته و هدف انجام  60 دقیقه فعالیت بدنی روزانه در نوجوان یا دانش آموز محقق شود.</a:t>
            </a:r>
          </a:p>
        </p:txBody>
      </p:sp>
    </p:spTree>
    <p:extLst>
      <p:ext uri="{BB962C8B-B14F-4D97-AF65-F5344CB8AC3E}">
        <p14:creationId xmlns:p14="http://schemas.microsoft.com/office/powerpoint/2010/main" val="23417777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066800"/>
            <a:ext cx="8686800" cy="685800"/>
          </a:xfrm>
        </p:spPr>
        <p:txBody>
          <a:bodyPr>
            <a:normAutofit/>
          </a:bodyPr>
          <a:lstStyle/>
          <a:p>
            <a:pPr algn="ctr"/>
            <a:r>
              <a:rPr lang="fa-IR" sz="3200" dirty="0" smtClean="0">
                <a:solidFill>
                  <a:srgbClr val="FF0000"/>
                </a:solidFill>
                <a:cs typeface="B Koodak" panose="00000700000000000000" pitchFamily="2" charset="-78"/>
              </a:rPr>
              <a:t>هرم فعالیت بدنی</a:t>
            </a:r>
            <a:endParaRPr lang="fa-IR" sz="3200" dirty="0">
              <a:solidFill>
                <a:srgbClr val="FF0000"/>
              </a:solidFill>
              <a:cs typeface="B Koodak" panose="00000700000000000000" pitchFamily="2" charset="-78"/>
            </a:endParaRPr>
          </a:p>
        </p:txBody>
      </p:sp>
      <p:pic>
        <p:nvPicPr>
          <p:cNvPr id="4" name="Content Placeholder 3" descr="https://hprc.zaums.ac.ir/uploads/PA3_81067.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47800" y="1752600"/>
            <a:ext cx="5943600" cy="4648200"/>
          </a:xfrm>
          <a:prstGeom prst="rect">
            <a:avLst/>
          </a:prstGeom>
          <a:noFill/>
          <a:ln>
            <a:noFill/>
          </a:ln>
        </p:spPr>
      </p:pic>
    </p:spTree>
    <p:extLst>
      <p:ext uri="{BB962C8B-B14F-4D97-AF65-F5344CB8AC3E}">
        <p14:creationId xmlns:p14="http://schemas.microsoft.com/office/powerpoint/2010/main" val="6083283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066800"/>
            <a:ext cx="8686800" cy="990600"/>
          </a:xfrm>
        </p:spPr>
        <p:txBody>
          <a:bodyPr>
            <a:normAutofit/>
          </a:bodyPr>
          <a:lstStyle/>
          <a:p>
            <a:pPr algn="ctr"/>
            <a:r>
              <a:rPr lang="fa-IR" b="1" dirty="0">
                <a:solidFill>
                  <a:srgbClr val="FF0000"/>
                </a:solidFill>
                <a:cs typeface="B Koodak" panose="00000700000000000000" pitchFamily="2" charset="-78"/>
              </a:rPr>
              <a:t>هرم فعالیت بدنی و فعالیتهای سطح اول </a:t>
            </a:r>
            <a:endParaRPr lang="fa-IR" dirty="0">
              <a:solidFill>
                <a:srgbClr val="FF0000"/>
              </a:solidFill>
              <a:cs typeface="B Koodak" panose="00000700000000000000" pitchFamily="2" charset="-78"/>
            </a:endParaRPr>
          </a:p>
        </p:txBody>
      </p:sp>
      <p:sp>
        <p:nvSpPr>
          <p:cNvPr id="3" name="Content Placeholder 2"/>
          <p:cNvSpPr>
            <a:spLocks noGrp="1"/>
          </p:cNvSpPr>
          <p:nvPr>
            <p:ph idx="1"/>
          </p:nvPr>
        </p:nvSpPr>
        <p:spPr>
          <a:xfrm>
            <a:off x="304800" y="2209800"/>
            <a:ext cx="8686800" cy="3870325"/>
          </a:xfrm>
        </p:spPr>
        <p:txBody>
          <a:bodyPr>
            <a:normAutofit fontScale="77500" lnSpcReduction="20000"/>
          </a:bodyPr>
          <a:lstStyle/>
          <a:p>
            <a:pPr algn="just"/>
            <a:r>
              <a:rPr lang="fa-IR" dirty="0">
                <a:solidFill>
                  <a:schemeClr val="tx1"/>
                </a:solidFill>
                <a:cs typeface="B Koodak" panose="00000700000000000000" pitchFamily="2" charset="-78"/>
              </a:rPr>
              <a:t>هرم فعالیت بدنی دارای چهار سطح می باشد .چهار سطح هرم بر اساس میزان نتایج مفید حاصل  از فعالیت بدنی منظم ، مشخص شده است. فعالیتهایی که تأثیر و سیعی بر تندرستی جامعه و گروه کثیری از مردم دارند، در قاعدة هرم  می باشند فعالیتهای روزمره زندگی که بطور  معمول انجام می شوند و بهتر است با تحرک بیشتر باشد . در این سطح قرار می گیرد</a:t>
            </a:r>
            <a:r>
              <a:rPr lang="fa-IR" dirty="0" smtClean="0">
                <a:solidFill>
                  <a:schemeClr val="tx1"/>
                </a:solidFill>
                <a:cs typeface="B Koodak" panose="00000700000000000000" pitchFamily="2" charset="-78"/>
              </a:rPr>
              <a:t>.</a:t>
            </a:r>
          </a:p>
          <a:p>
            <a:pPr algn="just"/>
            <a:endParaRPr lang="fa-IR" dirty="0">
              <a:solidFill>
                <a:schemeClr val="tx1"/>
              </a:solidFill>
              <a:cs typeface="B Koodak" panose="00000700000000000000" pitchFamily="2" charset="-78"/>
            </a:endParaRPr>
          </a:p>
          <a:p>
            <a:pPr algn="just"/>
            <a:r>
              <a:rPr lang="fa-IR" dirty="0">
                <a:solidFill>
                  <a:schemeClr val="tx1"/>
                </a:solidFill>
                <a:cs typeface="B Koodak" panose="00000700000000000000" pitchFamily="2" charset="-78"/>
              </a:rPr>
              <a:t>فعالیتهای مانند پیاده رفتن به محل کار، پیاده روی برای خرید به جای رانندگی، استفاده از پله به جای آسانسور، زودتر پیاده شدن از تاکسی و اتوبوس یا پارک اتومبیل چند خیابان جلوتر و طی قسمتی از مسیر به صورت پیاده، انجام کارهای باغچه و حیاط مثال های از این گروه فعالیتها هستند.</a:t>
            </a:r>
            <a:endParaRPr lang="en-US" dirty="0">
              <a:solidFill>
                <a:schemeClr val="tx1"/>
              </a:solidFill>
              <a:cs typeface="B Koodak" panose="00000700000000000000" pitchFamily="2" charset="-78"/>
            </a:endParaRPr>
          </a:p>
          <a:p>
            <a:endParaRPr lang="fa-IR" dirty="0"/>
          </a:p>
        </p:txBody>
      </p:sp>
    </p:spTree>
    <p:extLst>
      <p:ext uri="{BB962C8B-B14F-4D97-AF65-F5344CB8AC3E}">
        <p14:creationId xmlns:p14="http://schemas.microsoft.com/office/powerpoint/2010/main" val="21846220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066800"/>
            <a:ext cx="8686800" cy="457200"/>
          </a:xfrm>
        </p:spPr>
        <p:txBody>
          <a:bodyPr>
            <a:normAutofit fontScale="90000"/>
          </a:bodyPr>
          <a:lstStyle/>
          <a:p>
            <a:pPr algn="ctr"/>
            <a:r>
              <a:rPr lang="fa-IR" b="1" cap="none" dirty="0">
                <a:solidFill>
                  <a:srgbClr val="FF0000"/>
                </a:solidFill>
                <a:latin typeface="Tahoma" panose="020B0604030504040204" pitchFamily="34" charset="0"/>
                <a:cs typeface="B Koodak" panose="00000700000000000000" pitchFamily="2" charset="-78"/>
              </a:rPr>
              <a:t>فعالیتهای سطح دوم هرم</a:t>
            </a:r>
            <a:endParaRPr lang="fa-IR" dirty="0">
              <a:solidFill>
                <a:srgbClr val="FF0000"/>
              </a:solidFill>
              <a:cs typeface="B Koodak" panose="00000700000000000000" pitchFamily="2" charset="-78"/>
            </a:endParaRPr>
          </a:p>
        </p:txBody>
      </p:sp>
      <p:sp>
        <p:nvSpPr>
          <p:cNvPr id="3" name="Content Placeholder 2"/>
          <p:cNvSpPr>
            <a:spLocks noGrp="1"/>
          </p:cNvSpPr>
          <p:nvPr>
            <p:ph idx="1"/>
          </p:nvPr>
        </p:nvSpPr>
        <p:spPr>
          <a:xfrm>
            <a:off x="304800" y="2133600"/>
            <a:ext cx="8686800" cy="3946525"/>
          </a:xfrm>
        </p:spPr>
        <p:txBody>
          <a:bodyPr>
            <a:normAutofit fontScale="62500" lnSpcReduction="20000"/>
          </a:bodyPr>
          <a:lstStyle/>
          <a:p>
            <a:pPr algn="just"/>
            <a:r>
              <a:rPr lang="fa-IR" dirty="0">
                <a:solidFill>
                  <a:schemeClr val="tx1"/>
                </a:solidFill>
                <a:latin typeface="Tahoma" panose="020B0604030504040204" pitchFamily="34" charset="0"/>
                <a:cs typeface="B Koodak" panose="00000700000000000000" pitchFamily="2" charset="-78"/>
              </a:rPr>
              <a:t>فعالیتهای پر تحرک هوازی  و ورزشهای فعال فعالیت هایی هستند که در زمان نسبتاً طولانی و با شدت معینی ا نجام می شوند. </a:t>
            </a:r>
            <a:endParaRPr lang="fa-IR" dirty="0" smtClean="0">
              <a:solidFill>
                <a:schemeClr val="tx1"/>
              </a:solidFill>
              <a:latin typeface="Tahoma" panose="020B0604030504040204" pitchFamily="34" charset="0"/>
              <a:cs typeface="B Koodak" panose="00000700000000000000" pitchFamily="2" charset="-78"/>
            </a:endParaRPr>
          </a:p>
          <a:p>
            <a:pPr algn="just"/>
            <a:endParaRPr lang="fa-IR" dirty="0" smtClean="0">
              <a:solidFill>
                <a:schemeClr val="tx1"/>
              </a:solidFill>
              <a:latin typeface="Tahoma" panose="020B0604030504040204" pitchFamily="34" charset="0"/>
              <a:cs typeface="B Koodak" panose="00000700000000000000" pitchFamily="2" charset="-78"/>
            </a:endParaRPr>
          </a:p>
          <a:p>
            <a:pPr algn="just"/>
            <a:r>
              <a:rPr lang="fa-IR" dirty="0" smtClean="0">
                <a:solidFill>
                  <a:schemeClr val="tx1"/>
                </a:solidFill>
                <a:latin typeface="Tahoma" panose="020B0604030504040204" pitchFamily="34" charset="0"/>
                <a:cs typeface="B Koodak" panose="00000700000000000000" pitchFamily="2" charset="-78"/>
              </a:rPr>
              <a:t>مانند </a:t>
            </a:r>
            <a:r>
              <a:rPr lang="fa-IR" dirty="0">
                <a:solidFill>
                  <a:schemeClr val="tx1"/>
                </a:solidFill>
                <a:latin typeface="Tahoma" panose="020B0604030504040204" pitchFamily="34" charset="0"/>
                <a:cs typeface="B Koodak" panose="00000700000000000000" pitchFamily="2" charset="-78"/>
              </a:rPr>
              <a:t>پیاده روی سریع، دویدن، دوچرخه سواری، شنا، حرکات موزون هوازی. این فعالیت ها برای آمادگی قلبی-عروقی وکنترل وزن و شادابی و سرزندگی بسیار مفید هستند. </a:t>
            </a:r>
            <a:endParaRPr lang="fa-IR" dirty="0" smtClean="0">
              <a:solidFill>
                <a:schemeClr val="tx1"/>
              </a:solidFill>
              <a:latin typeface="Tahoma" panose="020B0604030504040204" pitchFamily="34" charset="0"/>
              <a:cs typeface="B Koodak" panose="00000700000000000000" pitchFamily="2" charset="-78"/>
            </a:endParaRPr>
          </a:p>
          <a:p>
            <a:pPr algn="just"/>
            <a:endParaRPr lang="fa-IR" dirty="0" smtClean="0">
              <a:solidFill>
                <a:schemeClr val="tx1"/>
              </a:solidFill>
              <a:latin typeface="Tahoma" panose="020B0604030504040204" pitchFamily="34" charset="0"/>
              <a:cs typeface="B Koodak" panose="00000700000000000000" pitchFamily="2" charset="-78"/>
            </a:endParaRPr>
          </a:p>
          <a:p>
            <a:pPr algn="just"/>
            <a:r>
              <a:rPr lang="fa-IR" dirty="0" smtClean="0">
                <a:solidFill>
                  <a:schemeClr val="tx1"/>
                </a:solidFill>
                <a:latin typeface="Tahoma" panose="020B0604030504040204" pitchFamily="34" charset="0"/>
                <a:cs typeface="B Koodak" panose="00000700000000000000" pitchFamily="2" charset="-78"/>
              </a:rPr>
              <a:t>برخی </a:t>
            </a:r>
            <a:r>
              <a:rPr lang="fa-IR" dirty="0">
                <a:solidFill>
                  <a:schemeClr val="tx1"/>
                </a:solidFill>
                <a:latin typeface="Tahoma" panose="020B0604030504040204" pitchFamily="34" charset="0"/>
                <a:cs typeface="B Koodak" panose="00000700000000000000" pitchFamily="2" charset="-78"/>
              </a:rPr>
              <a:t>ورزشها وبرنامه های تفریحی فعال مانند انواع ورزشهای با توپ مثل فوتبال و بسکتبال، تنیس، والیبال، کوهنوردی، اسکی، صخره نوردی و... جزء این گروه طبقه بندی می شوند</a:t>
            </a:r>
            <a:r>
              <a:rPr lang="fa-IR" dirty="0" smtClean="0">
                <a:solidFill>
                  <a:schemeClr val="tx1"/>
                </a:solidFill>
                <a:latin typeface="Tahoma" panose="020B0604030504040204" pitchFamily="34" charset="0"/>
                <a:cs typeface="B Koodak" panose="00000700000000000000" pitchFamily="2" charset="-78"/>
              </a:rPr>
              <a:t>.</a:t>
            </a:r>
          </a:p>
          <a:p>
            <a:pPr algn="just"/>
            <a:r>
              <a:rPr lang="fa-IR" dirty="0">
                <a:solidFill>
                  <a:schemeClr val="tx1"/>
                </a:solidFill>
                <a:latin typeface="Tahoma" panose="020B0604030504040204" pitchFamily="34" charset="0"/>
                <a:cs typeface="B Koodak" panose="00000700000000000000" pitchFamily="2" charset="-78"/>
              </a:rPr>
              <a:t> این دسته فعالیتها در مجموع باید در اکثر روزهای هفته در بزرگسالان 5 روز یا در تمام ایام هفته ، انجام شوند.( این گروه فعالیتها برای نوجوانان یا گروه سنی 6 تا 18 سال باید 60 دقیقه در روز باشد . )</a:t>
            </a:r>
          </a:p>
          <a:p>
            <a:pPr marL="0" indent="0" algn="just">
              <a:buNone/>
            </a:pPr>
            <a:r>
              <a:rPr lang="fa-IR" dirty="0">
                <a:solidFill>
                  <a:schemeClr val="tx1"/>
                </a:solidFill>
                <a:latin typeface="Tahoma" panose="020B0604030504040204" pitchFamily="34" charset="0"/>
                <a:cs typeface="B Koodak" panose="00000700000000000000" pitchFamily="2" charset="-78"/>
              </a:rPr>
              <a:t> مدت انجام این فعالیت ها برای بالغین و افراد بالای 18 سال روزانه حداقل باید30  دقیقه و با شدتی معادل تند راه رفتن یا با  شدت فعالیت بدنی متوسط می باشد.</a:t>
            </a:r>
          </a:p>
          <a:p>
            <a:endParaRPr lang="fa-IR" dirty="0"/>
          </a:p>
        </p:txBody>
      </p:sp>
    </p:spTree>
    <p:extLst>
      <p:ext uri="{BB962C8B-B14F-4D97-AF65-F5344CB8AC3E}">
        <p14:creationId xmlns:p14="http://schemas.microsoft.com/office/powerpoint/2010/main" val="22991057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066800"/>
            <a:ext cx="8686800" cy="838200"/>
          </a:xfrm>
        </p:spPr>
        <p:txBody>
          <a:bodyPr>
            <a:normAutofit/>
          </a:bodyPr>
          <a:lstStyle/>
          <a:p>
            <a:pPr algn="ctr"/>
            <a:r>
              <a:rPr lang="fa-IR" sz="3200" b="1" cap="none" dirty="0">
                <a:solidFill>
                  <a:srgbClr val="FF0000"/>
                </a:solidFill>
                <a:latin typeface="Tahoma" panose="020B0604030504040204" pitchFamily="34" charset="0"/>
                <a:cs typeface="B Koodak" panose="00000700000000000000" pitchFamily="2" charset="-78"/>
              </a:rPr>
              <a:t>فعالیتهای سطح سوم  هرم</a:t>
            </a:r>
            <a:endParaRPr lang="fa-IR" sz="3200" dirty="0">
              <a:solidFill>
                <a:srgbClr val="FF0000"/>
              </a:solidFill>
              <a:cs typeface="B Koodak" panose="00000700000000000000" pitchFamily="2" charset="-78"/>
            </a:endParaRPr>
          </a:p>
        </p:txBody>
      </p:sp>
      <p:sp>
        <p:nvSpPr>
          <p:cNvPr id="3" name="Content Placeholder 2"/>
          <p:cNvSpPr>
            <a:spLocks noGrp="1"/>
          </p:cNvSpPr>
          <p:nvPr>
            <p:ph idx="1"/>
          </p:nvPr>
        </p:nvSpPr>
        <p:spPr>
          <a:xfrm>
            <a:off x="304800" y="2286000"/>
            <a:ext cx="8686800" cy="3794125"/>
          </a:xfrm>
        </p:spPr>
        <p:txBody>
          <a:bodyPr>
            <a:normAutofit fontScale="55000" lnSpcReduction="20000"/>
          </a:bodyPr>
          <a:lstStyle/>
          <a:p>
            <a:pPr algn="just"/>
            <a:r>
              <a:rPr lang="fa-IR" sz="3800" dirty="0">
                <a:solidFill>
                  <a:schemeClr val="tx1"/>
                </a:solidFill>
                <a:latin typeface="Tahoma" panose="020B0604030504040204" pitchFamily="34" charset="0"/>
                <a:cs typeface="B Koodak" panose="00000700000000000000" pitchFamily="2" charset="-78"/>
              </a:rPr>
              <a:t>تمرینات کششی، انعطاف پذیری و قدرتی (آمادگی </a:t>
            </a:r>
            <a:r>
              <a:rPr lang="fa-IR" sz="3800" dirty="0" smtClean="0">
                <a:solidFill>
                  <a:schemeClr val="tx1"/>
                </a:solidFill>
                <a:latin typeface="Tahoma" panose="020B0604030504040204" pitchFamily="34" charset="0"/>
                <a:cs typeface="B Koodak" panose="00000700000000000000" pitchFamily="2" charset="-78"/>
              </a:rPr>
              <a:t>جسمانی</a:t>
            </a:r>
            <a:r>
              <a:rPr lang="fa-IR" sz="3800" dirty="0">
                <a:solidFill>
                  <a:schemeClr val="tx1"/>
                </a:solidFill>
                <a:latin typeface="Tahoma" panose="020B0604030504040204" pitchFamily="34" charset="0"/>
                <a:cs typeface="B Koodak" panose="00000700000000000000" pitchFamily="2" charset="-78"/>
              </a:rPr>
              <a:t>) جزء این گروه محسوب می شوند.</a:t>
            </a:r>
          </a:p>
          <a:p>
            <a:pPr algn="just"/>
            <a:r>
              <a:rPr lang="fa-IR" sz="3800" dirty="0">
                <a:solidFill>
                  <a:schemeClr val="tx1"/>
                </a:solidFill>
                <a:latin typeface="Tahoma" panose="020B0604030504040204" pitchFamily="34" charset="0"/>
                <a:cs typeface="B Koodak" panose="00000700000000000000" pitchFamily="2" charset="-78"/>
              </a:rPr>
              <a:t>تمرینهای کششی تمرین هایی هستند که به انعطاف پذیری شما کمک می کنند و باید حداقل 2 روزدر هفته انجام شوند. از آنجا که تمرین های پایین تر هرم تأثیر چندانی در بهبود انعطاف پذیری ندارند، انجام این تمرینها ضروری هستند</a:t>
            </a:r>
            <a:r>
              <a:rPr lang="fa-IR" sz="3800" dirty="0" smtClean="0">
                <a:solidFill>
                  <a:schemeClr val="tx1"/>
                </a:solidFill>
                <a:latin typeface="Tahoma" panose="020B0604030504040204" pitchFamily="34" charset="0"/>
                <a:cs typeface="B Koodak" panose="00000700000000000000" pitchFamily="2" charset="-78"/>
              </a:rPr>
              <a:t>.</a:t>
            </a:r>
          </a:p>
          <a:p>
            <a:pPr algn="just"/>
            <a:endParaRPr lang="fa-IR" sz="3800" dirty="0">
              <a:solidFill>
                <a:schemeClr val="tx1"/>
              </a:solidFill>
              <a:latin typeface="Tahoma" panose="020B0604030504040204" pitchFamily="34" charset="0"/>
              <a:cs typeface="B Koodak" panose="00000700000000000000" pitchFamily="2" charset="-78"/>
            </a:endParaRPr>
          </a:p>
          <a:p>
            <a:pPr algn="just"/>
            <a:r>
              <a:rPr lang="fa-IR" sz="3800" dirty="0">
                <a:solidFill>
                  <a:schemeClr val="tx1"/>
                </a:solidFill>
                <a:latin typeface="Tahoma" panose="020B0604030504040204" pitchFamily="34" charset="0"/>
                <a:cs typeface="B Koodak" panose="00000700000000000000" pitchFamily="2" charset="-78"/>
              </a:rPr>
              <a:t>تمرین های قدرتی و استقامت عضلانی ، تمرین هایی هستند که به طور اختصاصی برای ایجاد  قدرت و استقامت عضلانی طراحی شده اند. این تمرینها نیز ضروری هستند زیرا که فعالیتهای پایین تر هرم باز تأثیر چندانی در بهبود این قسمت ندارند و حداقل باید2 تا3 روز در هرهفته این تمرین ها انجام شوند. این تمرین ها شامل کشش عضلات تا انتهای محدوده حرکتی مفاصل و یا میزانی است که شخص احساس کشیدگی درعضلات میکند ( از 6 تا 30 ثانیه  ) و مطلوب ترین حالت اعمال کشش برعضله به مدت30 ثانیه به طور مداوم میباشد. </a:t>
            </a:r>
          </a:p>
          <a:p>
            <a:pPr marL="0" indent="0">
              <a:buNone/>
            </a:pPr>
            <a:endParaRPr lang="fa-IR" dirty="0"/>
          </a:p>
        </p:txBody>
      </p:sp>
    </p:spTree>
    <p:extLst>
      <p:ext uri="{BB962C8B-B14F-4D97-AF65-F5344CB8AC3E}">
        <p14:creationId xmlns:p14="http://schemas.microsoft.com/office/powerpoint/2010/main" val="5758246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066800"/>
            <a:ext cx="8686800" cy="838200"/>
          </a:xfrm>
        </p:spPr>
        <p:txBody>
          <a:bodyPr>
            <a:normAutofit/>
          </a:bodyPr>
          <a:lstStyle/>
          <a:p>
            <a:pPr algn="ctr"/>
            <a:r>
              <a:rPr lang="fa-IR" sz="3200" b="1" cap="none" dirty="0">
                <a:solidFill>
                  <a:srgbClr val="FF0000"/>
                </a:solidFill>
                <a:latin typeface="Tahoma" panose="020B0604030504040204" pitchFamily="34" charset="0"/>
                <a:cs typeface="B Koodak" panose="00000700000000000000" pitchFamily="2" charset="-78"/>
              </a:rPr>
              <a:t>فعالیتهای سطح چهارم هرم</a:t>
            </a:r>
            <a:endParaRPr lang="fa-IR" sz="3200" dirty="0">
              <a:solidFill>
                <a:srgbClr val="FF0000"/>
              </a:solidFill>
              <a:cs typeface="B Koodak" panose="00000700000000000000" pitchFamily="2" charset="-78"/>
            </a:endParaRPr>
          </a:p>
        </p:txBody>
      </p:sp>
      <p:sp>
        <p:nvSpPr>
          <p:cNvPr id="3" name="Content Placeholder 2"/>
          <p:cNvSpPr>
            <a:spLocks noGrp="1"/>
          </p:cNvSpPr>
          <p:nvPr>
            <p:ph idx="1"/>
          </p:nvPr>
        </p:nvSpPr>
        <p:spPr>
          <a:xfrm>
            <a:off x="304800" y="2286000"/>
            <a:ext cx="8686800" cy="3794125"/>
          </a:xfrm>
        </p:spPr>
        <p:txBody>
          <a:bodyPr>
            <a:normAutofit/>
          </a:bodyPr>
          <a:lstStyle/>
          <a:p>
            <a:pPr marL="0" indent="0">
              <a:buNone/>
            </a:pPr>
            <a:endParaRPr lang="fa-IR" sz="2400" dirty="0" smtClean="0">
              <a:solidFill>
                <a:schemeClr val="tx1"/>
              </a:solidFill>
              <a:cs typeface="B Koodak" panose="00000700000000000000" pitchFamily="2" charset="-78"/>
            </a:endParaRPr>
          </a:p>
          <a:p>
            <a:pPr marL="0" indent="0">
              <a:buNone/>
            </a:pPr>
            <a:r>
              <a:rPr lang="fa-IR" sz="2400" dirty="0" smtClean="0">
                <a:solidFill>
                  <a:schemeClr val="tx1"/>
                </a:solidFill>
                <a:cs typeface="B Koodak" panose="00000700000000000000" pitchFamily="2" charset="-78"/>
              </a:rPr>
              <a:t>استراحت </a:t>
            </a:r>
            <a:r>
              <a:rPr lang="fa-IR" sz="2400" dirty="0">
                <a:solidFill>
                  <a:schemeClr val="tx1"/>
                </a:solidFill>
                <a:cs typeface="B Koodak" panose="00000700000000000000" pitchFamily="2" charset="-78"/>
              </a:rPr>
              <a:t>یا فعالیتهایی که با تحرک همراه نیست مانند  دیدن تلویزیون،با زیهای کامپیوتری و موبایل ،  یا  سرگرمی هایی که بدون تحرک میباشند در رأس هرم فعالیت بدنی میباشند.بدین معنی که باید کمترین زمان ممکن ازمیزان فعالیتهای شخص به این گونه فعالیتها اختصاص یابد. لازم به ذکر است که هرم فعالیتی بیانگر انواع فعالیتهای انسان در طول یک هفته و درمعیار کوچکتر و متناسب در طول یک روز میباشد و زمان خواب و استراحت ممتد شبانه برای سلامتی اهمیت خاص خود را دارد که در این تعریف نمی </a:t>
            </a:r>
            <a:r>
              <a:rPr lang="fa-IR" sz="2400" dirty="0" smtClean="0">
                <a:solidFill>
                  <a:schemeClr val="tx1"/>
                </a:solidFill>
                <a:cs typeface="B Koodak" panose="00000700000000000000" pitchFamily="2" charset="-78"/>
              </a:rPr>
              <a:t>گنجد.</a:t>
            </a:r>
            <a:endParaRPr lang="fa-IR" sz="2400" dirty="0">
              <a:solidFill>
                <a:schemeClr val="tx1"/>
              </a:solidFill>
              <a:cs typeface="B Koodak" panose="00000700000000000000" pitchFamily="2" charset="-78"/>
            </a:endParaRPr>
          </a:p>
        </p:txBody>
      </p:sp>
    </p:spTree>
    <p:extLst>
      <p:ext uri="{BB962C8B-B14F-4D97-AF65-F5344CB8AC3E}">
        <p14:creationId xmlns:p14="http://schemas.microsoft.com/office/powerpoint/2010/main" val="15082964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fa-IR" sz="2400" dirty="0">
                <a:solidFill>
                  <a:schemeClr val="tx1"/>
                </a:solidFill>
                <a:cs typeface="B Koodak" panose="00000700000000000000" pitchFamily="2" charset="-78"/>
              </a:rPr>
              <a:t>نگاه کردن به صفحه های الکترونیکی مانند تلویزیون ، کامپیوتر و این روزها موبایل باید محدود باشند و فعالیتهای مرتبط با این وسایل در این سطح قرار می گیرند . به زمان صرف کردن وقت به این وسایل ا سکرین تایم می گویند . </a:t>
            </a:r>
            <a:endParaRPr lang="fa-IR" sz="2400" dirty="0" smtClean="0">
              <a:solidFill>
                <a:schemeClr val="tx1"/>
              </a:solidFill>
              <a:cs typeface="B Koodak" panose="00000700000000000000" pitchFamily="2" charset="-78"/>
            </a:endParaRPr>
          </a:p>
          <a:p>
            <a:r>
              <a:rPr lang="fa-IR" sz="2400" dirty="0" smtClean="0">
                <a:solidFill>
                  <a:schemeClr val="tx1"/>
                </a:solidFill>
                <a:cs typeface="B Koodak" panose="00000700000000000000" pitchFamily="2" charset="-78"/>
              </a:rPr>
              <a:t>طبق </a:t>
            </a:r>
            <a:r>
              <a:rPr lang="fa-IR" sz="2400" dirty="0">
                <a:solidFill>
                  <a:schemeClr val="tx1"/>
                </a:solidFill>
                <a:cs typeface="B Koodak" panose="00000700000000000000" pitchFamily="2" charset="-78"/>
              </a:rPr>
              <a:t>تحقیقات و گزارش سازمان بهداشت جهانی میزان اسکرین تایم برای کودکان </a:t>
            </a:r>
            <a:r>
              <a:rPr lang="fa-IR" sz="2400" u="sng" dirty="0">
                <a:solidFill>
                  <a:schemeClr val="tx1"/>
                </a:solidFill>
                <a:cs typeface="B Koodak" panose="00000700000000000000" pitchFamily="2" charset="-78"/>
              </a:rPr>
              <a:t>تا دو سال صفر و ممنوع </a:t>
            </a:r>
            <a:r>
              <a:rPr lang="fa-IR" sz="2400" dirty="0">
                <a:solidFill>
                  <a:schemeClr val="tx1"/>
                </a:solidFill>
                <a:cs typeface="B Koodak" panose="00000700000000000000" pitchFamily="2" charset="-78"/>
              </a:rPr>
              <a:t>( برای همین برای پدر و مادرهایی که برای ساکت شدن و گریه نکردن کودک زیر دوسال موبایل و تصاویر آن را جلوی کودک قرار میدهند بسیار کار اشتباهی می کنند. </a:t>
            </a:r>
            <a:r>
              <a:rPr lang="fa-IR" sz="2400" u="sng" dirty="0">
                <a:solidFill>
                  <a:schemeClr val="tx1"/>
                </a:solidFill>
                <a:cs typeface="B Koodak" panose="00000700000000000000" pitchFamily="2" charset="-78"/>
              </a:rPr>
              <a:t>برای کودکان تا 6 سال حداکثر یک ساعت </a:t>
            </a:r>
            <a:r>
              <a:rPr lang="fa-IR" sz="2400" dirty="0">
                <a:solidFill>
                  <a:schemeClr val="tx1"/>
                </a:solidFill>
                <a:cs typeface="B Koodak" panose="00000700000000000000" pitchFamily="2" charset="-78"/>
              </a:rPr>
              <a:t>و برای </a:t>
            </a:r>
            <a:r>
              <a:rPr lang="fa-IR" sz="2400" u="sng" dirty="0">
                <a:solidFill>
                  <a:schemeClr val="tx1"/>
                </a:solidFill>
                <a:cs typeface="B Koodak" panose="00000700000000000000" pitchFamily="2" charset="-78"/>
              </a:rPr>
              <a:t>بالغین و کودکان بالاتر از 6 سال در نهایت  حداکثر 2 ساعت در روز </a:t>
            </a:r>
            <a:r>
              <a:rPr lang="fa-IR" sz="2400" dirty="0">
                <a:solidFill>
                  <a:schemeClr val="tx1"/>
                </a:solidFill>
                <a:cs typeface="B Koodak" panose="00000700000000000000" pitchFamily="2" charset="-78"/>
              </a:rPr>
              <a:t>باید مبادرت به دیدن تلویزیون ، و یا زمان اسکرین تایم  می باشد. </a:t>
            </a:r>
            <a:endParaRPr lang="en-US" sz="2400" dirty="0">
              <a:solidFill>
                <a:schemeClr val="tx1"/>
              </a:solidFill>
              <a:cs typeface="B Koodak" panose="00000700000000000000" pitchFamily="2" charset="-78"/>
            </a:endParaRPr>
          </a:p>
          <a:p>
            <a:endParaRPr lang="fa-IR" dirty="0"/>
          </a:p>
        </p:txBody>
      </p:sp>
    </p:spTree>
    <p:extLst>
      <p:ext uri="{BB962C8B-B14F-4D97-AF65-F5344CB8AC3E}">
        <p14:creationId xmlns:p14="http://schemas.microsoft.com/office/powerpoint/2010/main" val="17396250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066800"/>
            <a:ext cx="8686800" cy="1066800"/>
          </a:xfrm>
        </p:spPr>
        <p:txBody>
          <a:bodyPr>
            <a:normAutofit/>
          </a:bodyPr>
          <a:lstStyle/>
          <a:p>
            <a:pPr algn="ctr"/>
            <a:r>
              <a:rPr lang="fa-IR" sz="2800" b="1" dirty="0" smtClean="0">
                <a:solidFill>
                  <a:srgbClr val="FF0000"/>
                </a:solidFill>
                <a:cs typeface="B Koodak" panose="00000700000000000000" pitchFamily="2" charset="-78"/>
              </a:rPr>
              <a:t>دراین </a:t>
            </a:r>
            <a:r>
              <a:rPr lang="fa-IR" sz="2800" b="1" dirty="0">
                <a:solidFill>
                  <a:srgbClr val="FF0000"/>
                </a:solidFill>
                <a:cs typeface="B Koodak" panose="00000700000000000000" pitchFamily="2" charset="-78"/>
              </a:rPr>
              <a:t>سخنرانی به چه چیزهایی </a:t>
            </a:r>
            <a:r>
              <a:rPr lang="fa-IR" sz="2800" b="1" dirty="0" smtClean="0">
                <a:solidFill>
                  <a:srgbClr val="FF0000"/>
                </a:solidFill>
                <a:cs typeface="B Koodak" panose="00000700000000000000" pitchFamily="2" charset="-78"/>
              </a:rPr>
              <a:t>اشاره خواهد شد</a:t>
            </a:r>
            <a:endParaRPr lang="fa-IR" sz="2800" dirty="0">
              <a:solidFill>
                <a:srgbClr val="FF0000"/>
              </a:solidFill>
              <a:cs typeface="B Koodak" panose="00000700000000000000" pitchFamily="2" charset="-78"/>
            </a:endParaRPr>
          </a:p>
        </p:txBody>
      </p:sp>
      <p:sp>
        <p:nvSpPr>
          <p:cNvPr id="3" name="Content Placeholder 2"/>
          <p:cNvSpPr>
            <a:spLocks noGrp="1"/>
          </p:cNvSpPr>
          <p:nvPr>
            <p:ph idx="1"/>
          </p:nvPr>
        </p:nvSpPr>
        <p:spPr>
          <a:xfrm>
            <a:off x="304800" y="2362200"/>
            <a:ext cx="8686800" cy="3717925"/>
          </a:xfrm>
        </p:spPr>
        <p:txBody>
          <a:bodyPr>
            <a:normAutofit/>
          </a:bodyPr>
          <a:lstStyle/>
          <a:p>
            <a:pPr marL="0" indent="0">
              <a:buNone/>
            </a:pPr>
            <a:r>
              <a:rPr lang="fa-IR" dirty="0" smtClean="0"/>
              <a:t>1</a:t>
            </a:r>
            <a:r>
              <a:rPr lang="fa-IR" sz="2400" dirty="0" smtClean="0">
                <a:cs typeface="B Koodak" panose="00000700000000000000" pitchFamily="2" charset="-78"/>
              </a:rPr>
              <a:t>- </a:t>
            </a:r>
            <a:r>
              <a:rPr lang="fa-IR" sz="2400" dirty="0">
                <a:solidFill>
                  <a:schemeClr val="tx1"/>
                </a:solidFill>
                <a:cs typeface="B Koodak" panose="00000700000000000000" pitchFamily="2" charset="-78"/>
              </a:rPr>
              <a:t>تعریف فعالیت بدنی و افتراق آن با ورزش </a:t>
            </a:r>
          </a:p>
          <a:p>
            <a:pPr marL="0" indent="0">
              <a:buNone/>
            </a:pPr>
            <a:r>
              <a:rPr lang="fa-IR" sz="2400" dirty="0">
                <a:solidFill>
                  <a:schemeClr val="tx1"/>
                </a:solidFill>
                <a:cs typeface="B Koodak" panose="00000700000000000000" pitchFamily="2" charset="-78"/>
              </a:rPr>
              <a:t>2 – فواید و اثرات مطلوب فعالیت بدنی منظم در نوجوانان و دانش آموزان </a:t>
            </a:r>
          </a:p>
          <a:p>
            <a:pPr marL="0" indent="0">
              <a:buNone/>
            </a:pPr>
            <a:r>
              <a:rPr lang="fa-IR" sz="2400" dirty="0" smtClean="0">
                <a:solidFill>
                  <a:schemeClr val="tx1"/>
                </a:solidFill>
                <a:cs typeface="B Koodak" panose="00000700000000000000" pitchFamily="2" charset="-78"/>
              </a:rPr>
              <a:t>3 </a:t>
            </a:r>
            <a:r>
              <a:rPr lang="fa-IR" sz="2400" dirty="0">
                <a:solidFill>
                  <a:schemeClr val="tx1"/>
                </a:solidFill>
                <a:cs typeface="B Koodak" panose="00000700000000000000" pitchFamily="2" charset="-78"/>
              </a:rPr>
              <a:t>- میزان حداقل فعالیت بدنی مطلوب روزانه گروه سنی 6 تا 18 </a:t>
            </a:r>
            <a:r>
              <a:rPr lang="fa-IR" sz="2400" dirty="0" smtClean="0">
                <a:solidFill>
                  <a:schemeClr val="tx1"/>
                </a:solidFill>
                <a:cs typeface="B Koodak" panose="00000700000000000000" pitchFamily="2" charset="-78"/>
              </a:rPr>
              <a:t>سال و </a:t>
            </a:r>
            <a:r>
              <a:rPr lang="fa-IR" sz="2400" dirty="0">
                <a:solidFill>
                  <a:schemeClr val="tx1"/>
                </a:solidFill>
                <a:cs typeface="B Koodak" panose="00000700000000000000" pitchFamily="2" charset="-78"/>
              </a:rPr>
              <a:t>معیار شدت فعالیت بدنی </a:t>
            </a:r>
          </a:p>
          <a:p>
            <a:pPr marL="0" indent="0">
              <a:buNone/>
            </a:pPr>
            <a:r>
              <a:rPr lang="fa-IR" sz="2400" dirty="0" smtClean="0">
                <a:solidFill>
                  <a:schemeClr val="tx1"/>
                </a:solidFill>
                <a:cs typeface="B Koodak" panose="00000700000000000000" pitchFamily="2" charset="-78"/>
              </a:rPr>
              <a:t>4 </a:t>
            </a:r>
            <a:r>
              <a:rPr lang="fa-IR" sz="2400" dirty="0">
                <a:solidFill>
                  <a:schemeClr val="tx1"/>
                </a:solidFill>
                <a:cs typeface="B Koodak" panose="00000700000000000000" pitchFamily="2" charset="-78"/>
              </a:rPr>
              <a:t>– انواع فعالیت بدنی لازم برای نوجوانان و میزان آنها را در طول هفته</a:t>
            </a:r>
          </a:p>
          <a:p>
            <a:pPr marL="0" indent="0">
              <a:buNone/>
            </a:pPr>
            <a:r>
              <a:rPr lang="fa-IR" sz="2400" dirty="0" smtClean="0">
                <a:solidFill>
                  <a:schemeClr val="tx1"/>
                </a:solidFill>
                <a:cs typeface="B Koodak" panose="00000700000000000000" pitchFamily="2" charset="-78"/>
              </a:rPr>
              <a:t>5 </a:t>
            </a:r>
            <a:r>
              <a:rPr lang="fa-IR" sz="2400" dirty="0">
                <a:solidFill>
                  <a:schemeClr val="tx1"/>
                </a:solidFill>
                <a:cs typeface="B Koodak" panose="00000700000000000000" pitchFamily="2" charset="-78"/>
              </a:rPr>
              <a:t>– هرم فعالیت بدنی</a:t>
            </a:r>
            <a:endParaRPr lang="en-US" sz="2400" dirty="0">
              <a:solidFill>
                <a:schemeClr val="tx1"/>
              </a:solidFill>
              <a:cs typeface="B Koodak" panose="00000700000000000000" pitchFamily="2" charset="-78"/>
            </a:endParaRPr>
          </a:p>
          <a:p>
            <a:endParaRPr lang="fa-IR" dirty="0"/>
          </a:p>
        </p:txBody>
      </p:sp>
    </p:spTree>
    <p:extLst>
      <p:ext uri="{BB962C8B-B14F-4D97-AF65-F5344CB8AC3E}">
        <p14:creationId xmlns:p14="http://schemas.microsoft.com/office/powerpoint/2010/main" val="8506338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066800"/>
            <a:ext cx="8686800" cy="914400"/>
          </a:xfrm>
        </p:spPr>
        <p:txBody>
          <a:bodyPr>
            <a:normAutofit/>
          </a:bodyPr>
          <a:lstStyle/>
          <a:p>
            <a:pPr algn="ctr"/>
            <a:r>
              <a:rPr lang="fa-IR" sz="3200" b="1" dirty="0">
                <a:solidFill>
                  <a:srgbClr val="FF0000"/>
                </a:solidFill>
                <a:cs typeface="B Koodak" panose="00000700000000000000" pitchFamily="2" charset="-78"/>
              </a:rPr>
              <a:t>هرم فعالیت بدنی دانش آموزان و نوجوانان چگونه است؟ </a:t>
            </a:r>
            <a:endParaRPr lang="fa-IR" sz="3200" dirty="0">
              <a:solidFill>
                <a:srgbClr val="FF0000"/>
              </a:solidFill>
              <a:cs typeface="B Koodak" panose="00000700000000000000" pitchFamily="2" charset="-78"/>
            </a:endParaRPr>
          </a:p>
        </p:txBody>
      </p:sp>
      <p:sp>
        <p:nvSpPr>
          <p:cNvPr id="3" name="Content Placeholder 2"/>
          <p:cNvSpPr>
            <a:spLocks noGrp="1"/>
          </p:cNvSpPr>
          <p:nvPr>
            <p:ph idx="1"/>
          </p:nvPr>
        </p:nvSpPr>
        <p:spPr>
          <a:xfrm>
            <a:off x="304800" y="2133600"/>
            <a:ext cx="8686800" cy="3946525"/>
          </a:xfrm>
        </p:spPr>
        <p:txBody>
          <a:bodyPr>
            <a:normAutofit/>
          </a:bodyPr>
          <a:lstStyle/>
          <a:p>
            <a:pPr marL="0" indent="0">
              <a:buNone/>
            </a:pPr>
            <a:endParaRPr lang="fa-IR" sz="2400" dirty="0" smtClean="0">
              <a:cs typeface="B Koodak" panose="00000700000000000000" pitchFamily="2" charset="-78"/>
            </a:endParaRPr>
          </a:p>
          <a:p>
            <a:pPr marL="0" indent="0">
              <a:buNone/>
            </a:pPr>
            <a:r>
              <a:rPr lang="fa-IR" sz="2400" dirty="0" smtClean="0">
                <a:solidFill>
                  <a:schemeClr val="tx1"/>
                </a:solidFill>
                <a:cs typeface="B Koodak" panose="00000700000000000000" pitchFamily="2" charset="-78"/>
              </a:rPr>
              <a:t>در </a:t>
            </a:r>
            <a:r>
              <a:rPr lang="fa-IR" sz="2400" dirty="0">
                <a:solidFill>
                  <a:schemeClr val="tx1"/>
                </a:solidFill>
                <a:cs typeface="B Koodak" panose="00000700000000000000" pitchFamily="2" charset="-78"/>
              </a:rPr>
              <a:t>مورد نوجوانان  گروه سنی 6 تا 18 سال نیز این هرم فعالیت بدنی قابل استناد و ارائه می باشد فقط در سطح دوم که عبارت از فعالیت های هوازی است بجای 30 دقیقه فعالیت بدنی متوسط در 5 روز یا تمام ایام هفته ، میزان آن مجموعا" 60 دقیقه فعالیتهای هوازی روزانه می باشد. </a:t>
            </a:r>
          </a:p>
        </p:txBody>
      </p:sp>
    </p:spTree>
    <p:extLst>
      <p:ext uri="{BB962C8B-B14F-4D97-AF65-F5344CB8AC3E}">
        <p14:creationId xmlns:p14="http://schemas.microsoft.com/office/powerpoint/2010/main" val="36984492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endParaRPr lang="fa-IR" dirty="0" smtClean="0"/>
          </a:p>
          <a:p>
            <a:pPr marL="0" indent="0" algn="ctr">
              <a:buNone/>
            </a:pPr>
            <a:endParaRPr lang="fa-IR" dirty="0"/>
          </a:p>
          <a:p>
            <a:pPr marL="0" indent="0" algn="ctr">
              <a:buNone/>
            </a:pPr>
            <a:endParaRPr lang="fa-IR" dirty="0" smtClean="0"/>
          </a:p>
          <a:p>
            <a:pPr marL="0" indent="0" algn="ctr">
              <a:buNone/>
            </a:pPr>
            <a:r>
              <a:rPr lang="fa-IR" sz="8000" dirty="0" smtClean="0">
                <a:cs typeface="B Koodak" panose="00000700000000000000" pitchFamily="2" charset="-78"/>
              </a:rPr>
              <a:t>ممنون </a:t>
            </a:r>
            <a:r>
              <a:rPr lang="fa-IR" sz="8000" dirty="0">
                <a:cs typeface="B Koodak" panose="00000700000000000000" pitchFamily="2" charset="-78"/>
              </a:rPr>
              <a:t>از توجه شما</a:t>
            </a:r>
          </a:p>
          <a:p>
            <a:pPr marL="0" indent="0" algn="ctr">
              <a:buNone/>
            </a:pPr>
            <a:endParaRPr lang="fa-IR" dirty="0"/>
          </a:p>
        </p:txBody>
      </p:sp>
    </p:spTree>
    <p:extLst>
      <p:ext uri="{BB962C8B-B14F-4D97-AF65-F5344CB8AC3E}">
        <p14:creationId xmlns:p14="http://schemas.microsoft.com/office/powerpoint/2010/main" val="3156772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066800"/>
            <a:ext cx="8763000" cy="838200"/>
          </a:xfrm>
        </p:spPr>
        <p:txBody>
          <a:bodyPr>
            <a:noAutofit/>
          </a:bodyPr>
          <a:lstStyle/>
          <a:p>
            <a:pPr algn="ctr" rtl="0"/>
            <a:r>
              <a:rPr lang="fa-IR" sz="2800" b="1" dirty="0">
                <a:solidFill>
                  <a:srgbClr val="FF0000"/>
                </a:solidFill>
                <a:cs typeface="B Koodak" panose="00000700000000000000" pitchFamily="2" charset="-78"/>
              </a:rPr>
              <a:t>جایگاه فعالیت بدنی یا تحرک در زندگی کودک یا نوجوان کجاست ؟؟</a:t>
            </a:r>
            <a:r>
              <a:rPr lang="fa-IR" b="1" dirty="0">
                <a:solidFill>
                  <a:srgbClr val="FF0000"/>
                </a:solidFill>
                <a:cs typeface="B Koodak" panose="00000700000000000000" pitchFamily="2" charset="-78"/>
              </a:rPr>
              <a:t>؟</a:t>
            </a:r>
            <a:endParaRPr lang="fa-IR" dirty="0">
              <a:solidFill>
                <a:srgbClr val="FF0000"/>
              </a:solidFill>
              <a:cs typeface="B Koodak" panose="00000700000000000000" pitchFamily="2" charset="-78"/>
            </a:endParaRPr>
          </a:p>
        </p:txBody>
      </p:sp>
      <p:sp>
        <p:nvSpPr>
          <p:cNvPr id="3" name="Content Placeholder 2"/>
          <p:cNvSpPr>
            <a:spLocks noGrp="1"/>
          </p:cNvSpPr>
          <p:nvPr>
            <p:ph idx="1"/>
          </p:nvPr>
        </p:nvSpPr>
        <p:spPr>
          <a:xfrm>
            <a:off x="304800" y="1981200"/>
            <a:ext cx="8686800" cy="4098925"/>
          </a:xfrm>
        </p:spPr>
        <p:txBody>
          <a:bodyPr>
            <a:normAutofit/>
          </a:bodyPr>
          <a:lstStyle/>
          <a:p>
            <a:r>
              <a:rPr lang="fa-IR" sz="2600" dirty="0">
                <a:solidFill>
                  <a:schemeClr val="tx1"/>
                </a:solidFill>
                <a:cs typeface="B Koodak" panose="00000700000000000000" pitchFamily="2" charset="-78"/>
              </a:rPr>
              <a:t>آیا تحرک یا فعالیت بدنی جزء ضروری از زندگی نوجوان است ؟</a:t>
            </a:r>
          </a:p>
          <a:p>
            <a:pPr marL="0" indent="0">
              <a:buNone/>
            </a:pPr>
            <a:r>
              <a:rPr lang="fa-IR" sz="2600" dirty="0">
                <a:solidFill>
                  <a:schemeClr val="tx1"/>
                </a:solidFill>
                <a:cs typeface="B Koodak" panose="00000700000000000000" pitchFamily="2" charset="-78"/>
              </a:rPr>
              <a:t> </a:t>
            </a:r>
          </a:p>
          <a:p>
            <a:pPr algn="ctr"/>
            <a:r>
              <a:rPr lang="fa-IR" sz="2600" dirty="0">
                <a:solidFill>
                  <a:schemeClr val="tx1"/>
                </a:solidFill>
                <a:cs typeface="B Koodak" panose="00000700000000000000" pitchFamily="2" charset="-78"/>
              </a:rPr>
              <a:t>چه میزان و مقدار ؟</a:t>
            </a:r>
          </a:p>
          <a:p>
            <a:pPr marL="0" indent="0" algn="ctr">
              <a:buNone/>
            </a:pPr>
            <a:endParaRPr lang="fa-IR" sz="2600" dirty="0">
              <a:solidFill>
                <a:schemeClr val="tx1"/>
              </a:solidFill>
              <a:cs typeface="B Koodak" panose="00000700000000000000" pitchFamily="2" charset="-78"/>
            </a:endParaRPr>
          </a:p>
          <a:p>
            <a:pPr algn="ctr"/>
            <a:r>
              <a:rPr lang="fa-IR" sz="2600" dirty="0">
                <a:solidFill>
                  <a:schemeClr val="tx1"/>
                </a:solidFill>
                <a:cs typeface="B Koodak" panose="00000700000000000000" pitchFamily="2" charset="-78"/>
              </a:rPr>
              <a:t>چه نوع ؟</a:t>
            </a:r>
          </a:p>
          <a:p>
            <a:pPr algn="ctr"/>
            <a:endParaRPr lang="fa-IR" sz="2600" dirty="0">
              <a:solidFill>
                <a:schemeClr val="tx1"/>
              </a:solidFill>
              <a:cs typeface="B Koodak" panose="00000700000000000000" pitchFamily="2" charset="-78"/>
            </a:endParaRPr>
          </a:p>
          <a:p>
            <a:pPr algn="ctr"/>
            <a:r>
              <a:rPr lang="fa-IR" sz="2600" dirty="0">
                <a:solidFill>
                  <a:schemeClr val="tx1"/>
                </a:solidFill>
                <a:cs typeface="B Koodak" panose="00000700000000000000" pitchFamily="2" charset="-78"/>
              </a:rPr>
              <a:t>چه هزینه ؟</a:t>
            </a:r>
            <a:endParaRPr lang="en-US" sz="2600" dirty="0">
              <a:solidFill>
                <a:schemeClr val="tx1"/>
              </a:solidFill>
              <a:cs typeface="B Koodak" panose="00000700000000000000" pitchFamily="2" charset="-78"/>
            </a:endParaRPr>
          </a:p>
          <a:p>
            <a:endParaRPr lang="fa-IR" dirty="0"/>
          </a:p>
        </p:txBody>
      </p:sp>
    </p:spTree>
    <p:extLst>
      <p:ext uri="{BB962C8B-B14F-4D97-AF65-F5344CB8AC3E}">
        <p14:creationId xmlns:p14="http://schemas.microsoft.com/office/powerpoint/2010/main" val="3497119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692275"/>
            <a:ext cx="8686800" cy="4403725"/>
          </a:xfrm>
        </p:spPr>
        <p:txBody>
          <a:bodyPr>
            <a:normAutofit fontScale="70000" lnSpcReduction="20000"/>
          </a:bodyPr>
          <a:lstStyle/>
          <a:p>
            <a:r>
              <a:rPr lang="fa-IR" dirty="0">
                <a:solidFill>
                  <a:schemeClr val="tx1"/>
                </a:solidFill>
                <a:cs typeface="B Koodak" panose="00000700000000000000" pitchFamily="2" charset="-78"/>
              </a:rPr>
              <a:t>انجام ورزش و فعاليت فيزيكي مناسب نياز ضروري  همه افراد جامعه است . ضرورت مسواک زدن جهت تأمین بهداشت دهان و دندان بر هیچ صاحب خردی پوشیده نیست. انجام فعالیت بدنی مطلوب روزانه نیز مانند مسواک زدن ، یک امر ضروری برای هر انسان خواهان سعادت و سلامتی است. از آن جهت که دوره نوجوانی مرحله ای حساس در زندگی افراد است مشکل کم تحرکی در این سنین بیشتر نگران کننده است . چون کسب آداب و رفتارهای اتخاذ شده در نوجوان ، نهادینه شده و بصورت عادت می تواند سراسر عمر وی  را تحت تأثیر قرار بدهد .</a:t>
            </a:r>
          </a:p>
          <a:p>
            <a:r>
              <a:rPr lang="fa-IR" dirty="0">
                <a:solidFill>
                  <a:schemeClr val="tx1"/>
                </a:solidFill>
                <a:cs typeface="B Koodak" panose="00000700000000000000" pitchFamily="2" charset="-78"/>
              </a:rPr>
              <a:t>مقدار آن برای نوجوانان یک ساعت فعالیت بدنی متوسط یا شدید روزانه است و انواع فعالیت هوازی برای تقویت دستگاه قلب و عروق و تنفس ، انواع فعالیتهای قدرتی برای تقویت توان عضلات و ماهیچه ها و انواع فعالیتهایی که منجر به تقویت استخوانها و استحکام آنها که در اسلایدهای بعد توضیح داده می شود.. هیچ هزینه ای ندارد فقط نیازمند آگاهی ، خواستن و تلاش برای حفظ سلامتی خود و جامعه است. </a:t>
            </a:r>
            <a:endParaRPr lang="en-US" dirty="0">
              <a:solidFill>
                <a:schemeClr val="tx1"/>
              </a:solidFill>
              <a:cs typeface="B Koodak" panose="00000700000000000000" pitchFamily="2" charset="-78"/>
            </a:endParaRPr>
          </a:p>
          <a:p>
            <a:endParaRPr lang="fa-IR" dirty="0"/>
          </a:p>
        </p:txBody>
      </p:sp>
    </p:spTree>
    <p:extLst>
      <p:ext uri="{BB962C8B-B14F-4D97-AF65-F5344CB8AC3E}">
        <p14:creationId xmlns:p14="http://schemas.microsoft.com/office/powerpoint/2010/main" val="1852770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066800"/>
            <a:ext cx="8686800" cy="1066800"/>
          </a:xfrm>
        </p:spPr>
        <p:txBody>
          <a:bodyPr/>
          <a:lstStyle/>
          <a:p>
            <a:pPr algn="ctr" rtl="0"/>
            <a:r>
              <a:rPr lang="fa-IR" sz="2400" b="1" dirty="0">
                <a:solidFill>
                  <a:srgbClr val="FF0000"/>
                </a:solidFill>
                <a:cs typeface="B Koodak" panose="00000700000000000000" pitchFamily="2" charset="-78"/>
              </a:rPr>
              <a:t>چه فوایدی بر فعالیت بدنی منظم مترتب است که باید جزء ضروری در زندگی </a:t>
            </a:r>
            <a:r>
              <a:rPr lang="en-US" sz="2400" b="1" dirty="0" smtClean="0">
                <a:solidFill>
                  <a:srgbClr val="FF0000"/>
                </a:solidFill>
                <a:cs typeface="B Koodak" panose="00000700000000000000" pitchFamily="2" charset="-78"/>
              </a:rPr>
              <a:t/>
            </a:r>
            <a:br>
              <a:rPr lang="en-US" sz="2400" b="1" dirty="0" smtClean="0">
                <a:solidFill>
                  <a:srgbClr val="FF0000"/>
                </a:solidFill>
                <a:cs typeface="B Koodak" panose="00000700000000000000" pitchFamily="2" charset="-78"/>
              </a:rPr>
            </a:br>
            <a:r>
              <a:rPr lang="fa-IR" sz="2400" b="1" dirty="0" smtClean="0">
                <a:solidFill>
                  <a:srgbClr val="FF0000"/>
                </a:solidFill>
                <a:cs typeface="B Koodak" panose="00000700000000000000" pitchFamily="2" charset="-78"/>
              </a:rPr>
              <a:t>نوجوان </a:t>
            </a:r>
            <a:r>
              <a:rPr lang="fa-IR" sz="2400" b="1" dirty="0">
                <a:solidFill>
                  <a:srgbClr val="FF0000"/>
                </a:solidFill>
                <a:cs typeface="B Koodak" panose="00000700000000000000" pitchFamily="2" charset="-78"/>
              </a:rPr>
              <a:t>باشد</a:t>
            </a:r>
            <a:r>
              <a:rPr lang="fa-IR" sz="2000" b="1" dirty="0">
                <a:solidFill>
                  <a:srgbClr val="FF0000"/>
                </a:solidFill>
              </a:rPr>
              <a:t>؟</a:t>
            </a:r>
            <a:r>
              <a:rPr lang="fa-IR" sz="2000" b="1" dirty="0"/>
              <a:t> </a:t>
            </a:r>
            <a:endParaRPr lang="fa-IR" sz="2000" dirty="0"/>
          </a:p>
        </p:txBody>
      </p:sp>
      <p:sp>
        <p:nvSpPr>
          <p:cNvPr id="3" name="Content Placeholder 2"/>
          <p:cNvSpPr>
            <a:spLocks noGrp="1"/>
          </p:cNvSpPr>
          <p:nvPr>
            <p:ph idx="1"/>
          </p:nvPr>
        </p:nvSpPr>
        <p:spPr>
          <a:xfrm>
            <a:off x="304800" y="2438400"/>
            <a:ext cx="8686800" cy="4876800"/>
          </a:xfrm>
        </p:spPr>
        <p:txBody>
          <a:bodyPr>
            <a:normAutofit/>
          </a:bodyPr>
          <a:lstStyle/>
          <a:p>
            <a:pPr algn="just">
              <a:lnSpc>
                <a:spcPct val="115000"/>
              </a:lnSpc>
            </a:pPr>
            <a:r>
              <a:rPr lang="fa-IR" sz="1800" b="1" dirty="0">
                <a:solidFill>
                  <a:schemeClr val="tx1"/>
                </a:solidFill>
                <a:latin typeface="Calibri" panose="020F0502020204030204" pitchFamily="34" charset="0"/>
                <a:ea typeface="Calibri" panose="020F0502020204030204" pitchFamily="34" charset="0"/>
                <a:cs typeface="B Koodak" panose="00000700000000000000" pitchFamily="2" charset="-78"/>
              </a:rPr>
              <a:t>فعالیت بدنی مطلوب با مصرف انرژی ، از اضافه وزن و چاقی آنها جلوگیری می کند.</a:t>
            </a:r>
            <a:endParaRPr lang="fa-IR" sz="1800" b="1" dirty="0" smtClean="0">
              <a:solidFill>
                <a:schemeClr val="tx1"/>
              </a:solidFill>
              <a:latin typeface="Calibri" panose="020F0502020204030204" pitchFamily="34" charset="0"/>
              <a:ea typeface="Calibri" panose="020F0502020204030204" pitchFamily="34" charset="0"/>
              <a:cs typeface="B Koodak" panose="00000700000000000000" pitchFamily="2" charset="-78"/>
            </a:endParaRPr>
          </a:p>
          <a:p>
            <a:pPr algn="just">
              <a:lnSpc>
                <a:spcPct val="115000"/>
              </a:lnSpc>
            </a:pPr>
            <a:r>
              <a:rPr lang="fa-IR" sz="1800" b="1" dirty="0" smtClean="0">
                <a:solidFill>
                  <a:schemeClr val="tx1"/>
                </a:solidFill>
                <a:latin typeface="Calibri" panose="020F0502020204030204" pitchFamily="34" charset="0"/>
                <a:ea typeface="Calibri" panose="020F0502020204030204" pitchFamily="34" charset="0"/>
                <a:cs typeface="B Koodak" panose="00000700000000000000" pitchFamily="2" charset="-78"/>
              </a:rPr>
              <a:t>همچنین </a:t>
            </a:r>
            <a:r>
              <a:rPr lang="fa-IR" sz="1800" b="1" dirty="0">
                <a:solidFill>
                  <a:schemeClr val="tx1"/>
                </a:solidFill>
                <a:latin typeface="Calibri" panose="020F0502020204030204" pitchFamily="34" charset="0"/>
                <a:ea typeface="Calibri" panose="020F0502020204030204" pitchFamily="34" charset="0"/>
                <a:cs typeface="B Koodak" panose="00000700000000000000" pitchFamily="2" charset="-78"/>
              </a:rPr>
              <a:t>نقش مهمی در پیشگیری از ایجاد عوامل خطر ساز منجر به ابتلاء به بیماریهای قلبی – عروقی و  دیابت نوع 2 و دیگر بیماریهای غیر واگیر از جمله سرطانها در سالهای آتی و بیماریهای تنفسی دارد.</a:t>
            </a:r>
          </a:p>
          <a:p>
            <a:pPr algn="just">
              <a:lnSpc>
                <a:spcPct val="115000"/>
              </a:lnSpc>
            </a:pPr>
            <a:r>
              <a:rPr lang="fa-IR" sz="1800" b="1" dirty="0" smtClean="0">
                <a:solidFill>
                  <a:schemeClr val="tx1"/>
                </a:solidFill>
                <a:latin typeface="Calibri" panose="020F0502020204030204" pitchFamily="34" charset="0"/>
                <a:ea typeface="Calibri" panose="020F0502020204030204" pitchFamily="34" charset="0"/>
                <a:cs typeface="B Koodak" panose="00000700000000000000" pitchFamily="2" charset="-78"/>
              </a:rPr>
              <a:t>حتی </a:t>
            </a:r>
            <a:r>
              <a:rPr lang="fa-IR" sz="1800" b="1" dirty="0">
                <a:solidFill>
                  <a:schemeClr val="tx1"/>
                </a:solidFill>
                <a:latin typeface="Calibri" panose="020F0502020204030204" pitchFamily="34" charset="0"/>
                <a:ea typeface="Calibri" panose="020F0502020204030204" pitchFamily="34" charset="0"/>
                <a:cs typeface="B Koodak" panose="00000700000000000000" pitchFamily="2" charset="-78"/>
              </a:rPr>
              <a:t>طبق تحقیقات بعمل آمده در غرب اثرات مثبت پیشگیری کننده در اتخاذ رفتارهای پرخطر مانند مصرف دخانیات ، سوء مصرف مواد و رفتارهای ناشایست جنسی در نوجوانان پسر و دختر داشته است . </a:t>
            </a:r>
          </a:p>
          <a:p>
            <a:pPr algn="just">
              <a:lnSpc>
                <a:spcPct val="115000"/>
              </a:lnSpc>
            </a:pPr>
            <a:r>
              <a:rPr lang="fa-IR" sz="1800" b="1" dirty="0">
                <a:solidFill>
                  <a:schemeClr val="tx1"/>
                </a:solidFill>
                <a:latin typeface="Calibri" panose="020F0502020204030204" pitchFamily="34" charset="0"/>
                <a:ea typeface="Calibri" panose="020F0502020204030204" pitchFamily="34" charset="0"/>
                <a:cs typeface="B Koodak" panose="00000700000000000000" pitchFamily="2" charset="-78"/>
              </a:rPr>
              <a:t>فعالیت بدنی مطلوب و منظم موجب کاهش اضطراب و  افسردگی می شود .</a:t>
            </a:r>
          </a:p>
          <a:p>
            <a:pPr algn="just">
              <a:lnSpc>
                <a:spcPct val="115000"/>
              </a:lnSpc>
            </a:pPr>
            <a:r>
              <a:rPr lang="fa-IR" sz="1800" b="1" dirty="0">
                <a:solidFill>
                  <a:schemeClr val="tx1"/>
                </a:solidFill>
                <a:latin typeface="Calibri" panose="020F0502020204030204" pitchFamily="34" charset="0"/>
                <a:ea typeface="Calibri" panose="020F0502020204030204" pitchFamily="34" charset="0"/>
                <a:cs typeface="B Koodak" panose="00000700000000000000" pitchFamily="2" charset="-78"/>
              </a:rPr>
              <a:t>ایجاد شادابی و نشاط و در خصوص ورزش و کارهای گروهی موجب  تقویت  اعتماد بنفس می گردد. </a:t>
            </a:r>
          </a:p>
          <a:p>
            <a:pPr algn="just">
              <a:lnSpc>
                <a:spcPct val="115000"/>
              </a:lnSpc>
            </a:pPr>
            <a:r>
              <a:rPr lang="fa-IR" sz="1800" b="1" dirty="0">
                <a:solidFill>
                  <a:schemeClr val="tx1"/>
                </a:solidFill>
                <a:latin typeface="Calibri" panose="020F0502020204030204" pitchFamily="34" charset="0"/>
                <a:ea typeface="Calibri" panose="020F0502020204030204" pitchFamily="34" charset="0"/>
                <a:cs typeface="B Koodak" panose="00000700000000000000" pitchFamily="2" charset="-78"/>
              </a:rPr>
              <a:t>همچنین باعث افزایش تمرکز در یادگیری ، حافظه و موجب اثرات مثبت رفتاری دانش آموزان در سر کلاس و در مدرسه می گردد.  </a:t>
            </a:r>
          </a:p>
          <a:p>
            <a:pPr algn="r"/>
            <a:endParaRPr lang="fa-IR" sz="2000" dirty="0"/>
          </a:p>
        </p:txBody>
      </p:sp>
    </p:spTree>
    <p:extLst>
      <p:ext uri="{BB962C8B-B14F-4D97-AF65-F5344CB8AC3E}">
        <p14:creationId xmlns:p14="http://schemas.microsoft.com/office/powerpoint/2010/main" val="1742735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066800"/>
            <a:ext cx="8686800" cy="762000"/>
          </a:xfrm>
        </p:spPr>
        <p:txBody>
          <a:bodyPr>
            <a:normAutofit/>
          </a:bodyPr>
          <a:lstStyle/>
          <a:p>
            <a:pPr algn="ctr"/>
            <a:r>
              <a:rPr lang="fa-IR" sz="4000" b="1" dirty="0">
                <a:solidFill>
                  <a:srgbClr val="FF0000"/>
                </a:solidFill>
                <a:cs typeface="B Koodak" panose="00000700000000000000" pitchFamily="2" charset="-78"/>
              </a:rPr>
              <a:t>تعریف فعالیت بدنی</a:t>
            </a:r>
            <a:r>
              <a:rPr lang="fa-IR" sz="4000" b="1" dirty="0"/>
              <a:t> </a:t>
            </a:r>
            <a:endParaRPr lang="fa-IR" sz="4000" dirty="0"/>
          </a:p>
        </p:txBody>
      </p:sp>
      <p:sp>
        <p:nvSpPr>
          <p:cNvPr id="3" name="Content Placeholder 2"/>
          <p:cNvSpPr>
            <a:spLocks noGrp="1"/>
          </p:cNvSpPr>
          <p:nvPr>
            <p:ph idx="1"/>
          </p:nvPr>
        </p:nvSpPr>
        <p:spPr>
          <a:xfrm>
            <a:off x="304800" y="1828800"/>
            <a:ext cx="8686800" cy="4251325"/>
          </a:xfrm>
        </p:spPr>
        <p:txBody>
          <a:bodyPr>
            <a:normAutofit/>
          </a:bodyPr>
          <a:lstStyle/>
          <a:p>
            <a:pPr marL="0" indent="0">
              <a:buNone/>
            </a:pPr>
            <a:endParaRPr lang="fa-IR" dirty="0" smtClean="0">
              <a:solidFill>
                <a:schemeClr val="tx1"/>
              </a:solidFill>
              <a:cs typeface="B Koodak" panose="00000700000000000000" pitchFamily="2" charset="-78"/>
            </a:endParaRPr>
          </a:p>
          <a:p>
            <a:pPr marL="0" indent="0">
              <a:buNone/>
            </a:pPr>
            <a:endParaRPr lang="fa-IR" dirty="0">
              <a:solidFill>
                <a:schemeClr val="tx1"/>
              </a:solidFill>
              <a:cs typeface="B Koodak" panose="00000700000000000000" pitchFamily="2" charset="-78"/>
            </a:endParaRPr>
          </a:p>
          <a:p>
            <a:pPr marL="0" indent="0">
              <a:buNone/>
            </a:pPr>
            <a:r>
              <a:rPr lang="fa-IR" dirty="0" smtClean="0">
                <a:solidFill>
                  <a:schemeClr val="tx1"/>
                </a:solidFill>
                <a:cs typeface="B Koodak" panose="00000700000000000000" pitchFamily="2" charset="-78"/>
              </a:rPr>
              <a:t>به </a:t>
            </a:r>
            <a:r>
              <a:rPr lang="fa-IR" dirty="0">
                <a:solidFill>
                  <a:schemeClr val="tx1"/>
                </a:solidFill>
                <a:cs typeface="B Koodak" panose="00000700000000000000" pitchFamily="2" charset="-78"/>
              </a:rPr>
              <a:t>هرگونه فعالیت یا حركت بدن كه در اثر انقباض و انبساط عضلات اسكلتي ايجاد می شود و نيازمند صرف انرژي است، فعالیت بدنی گفته می شود .</a:t>
            </a:r>
          </a:p>
        </p:txBody>
      </p:sp>
    </p:spTree>
    <p:extLst>
      <p:ext uri="{BB962C8B-B14F-4D97-AF65-F5344CB8AC3E}">
        <p14:creationId xmlns:p14="http://schemas.microsoft.com/office/powerpoint/2010/main" val="25525681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066800"/>
            <a:ext cx="8686800" cy="533400"/>
          </a:xfrm>
        </p:spPr>
        <p:txBody>
          <a:bodyPr>
            <a:noAutofit/>
          </a:bodyPr>
          <a:lstStyle/>
          <a:p>
            <a:pPr algn="ctr"/>
            <a:r>
              <a:rPr lang="fa-IR" b="1" dirty="0">
                <a:solidFill>
                  <a:srgbClr val="FF0000"/>
                </a:solidFill>
                <a:cs typeface="B Koodak" panose="00000700000000000000" pitchFamily="2" charset="-78"/>
              </a:rPr>
              <a:t>تعریف</a:t>
            </a:r>
            <a:r>
              <a:rPr lang="fa-IR" b="1" dirty="0">
                <a:solidFill>
                  <a:srgbClr val="FF0000"/>
                </a:solidFill>
              </a:rPr>
              <a:t> </a:t>
            </a:r>
            <a:r>
              <a:rPr lang="fa-IR" b="1" dirty="0">
                <a:solidFill>
                  <a:srgbClr val="FF0000"/>
                </a:solidFill>
                <a:cs typeface="B Koodak" panose="00000700000000000000" pitchFamily="2" charset="-78"/>
              </a:rPr>
              <a:t>ورزش</a:t>
            </a:r>
            <a:r>
              <a:rPr lang="fa-IR" b="1" dirty="0">
                <a:solidFill>
                  <a:srgbClr val="FF0000"/>
                </a:solidFill>
              </a:rPr>
              <a:t> </a:t>
            </a:r>
            <a:endParaRPr lang="fa-IR" dirty="0">
              <a:solidFill>
                <a:srgbClr val="FF0000"/>
              </a:solidFill>
            </a:endParaRPr>
          </a:p>
        </p:txBody>
      </p:sp>
      <p:sp>
        <p:nvSpPr>
          <p:cNvPr id="3" name="Content Placeholder 2"/>
          <p:cNvSpPr>
            <a:spLocks noGrp="1"/>
          </p:cNvSpPr>
          <p:nvPr>
            <p:ph idx="1"/>
          </p:nvPr>
        </p:nvSpPr>
        <p:spPr>
          <a:xfrm>
            <a:off x="304800" y="2057400"/>
            <a:ext cx="8686800" cy="4022725"/>
          </a:xfrm>
        </p:spPr>
        <p:txBody>
          <a:bodyPr/>
          <a:lstStyle/>
          <a:p>
            <a:pPr marL="0" indent="0">
              <a:buNone/>
            </a:pPr>
            <a:endParaRPr lang="fa-IR" dirty="0" smtClean="0">
              <a:cs typeface="B Koodak" panose="00000700000000000000" pitchFamily="2" charset="-78"/>
            </a:endParaRPr>
          </a:p>
          <a:p>
            <a:pPr marL="0" indent="0">
              <a:buNone/>
            </a:pPr>
            <a:endParaRPr lang="fa-IR" dirty="0">
              <a:cs typeface="B Koodak" panose="00000700000000000000" pitchFamily="2" charset="-78"/>
            </a:endParaRPr>
          </a:p>
          <a:p>
            <a:pPr marL="0" indent="0">
              <a:buNone/>
            </a:pPr>
            <a:r>
              <a:rPr lang="fa-IR" dirty="0" smtClean="0">
                <a:solidFill>
                  <a:schemeClr val="tx1"/>
                </a:solidFill>
                <a:cs typeface="B Koodak" panose="00000700000000000000" pitchFamily="2" charset="-78"/>
              </a:rPr>
              <a:t>نوعي فعاليت بدني سازماندهي شده است كه  با هدف بازي و سرگرمي، کسب توانايي بيشتر، سلامت و يا تناسب بدني، به شکل حركات منظم ، مكرر و برنامه ريزي شده انجام مي شود</a:t>
            </a:r>
            <a:endParaRPr lang="en-US" dirty="0" smtClean="0">
              <a:solidFill>
                <a:schemeClr val="tx1"/>
              </a:solidFill>
              <a:cs typeface="B Koodak" panose="00000700000000000000" pitchFamily="2" charset="-78"/>
            </a:endParaRPr>
          </a:p>
          <a:p>
            <a:pPr marL="0" indent="0">
              <a:buNone/>
            </a:pPr>
            <a:endParaRPr lang="fa-IR" dirty="0"/>
          </a:p>
        </p:txBody>
      </p:sp>
    </p:spTree>
    <p:extLst>
      <p:ext uri="{BB962C8B-B14F-4D97-AF65-F5344CB8AC3E}">
        <p14:creationId xmlns:p14="http://schemas.microsoft.com/office/powerpoint/2010/main" val="22269844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057400"/>
            <a:ext cx="8686800" cy="4022725"/>
          </a:xfrm>
        </p:spPr>
        <p:txBody>
          <a:bodyPr>
            <a:normAutofit/>
          </a:bodyPr>
          <a:lstStyle/>
          <a:p>
            <a:r>
              <a:rPr lang="fa-IR" sz="2800" dirty="0">
                <a:cs typeface="B Koodak" panose="00000700000000000000" pitchFamily="2" charset="-78"/>
              </a:rPr>
              <a:t>. </a:t>
            </a:r>
            <a:r>
              <a:rPr lang="fa-IR" sz="2800" dirty="0">
                <a:solidFill>
                  <a:schemeClr val="tx1"/>
                </a:solidFill>
                <a:cs typeface="B Koodak" panose="00000700000000000000" pitchFamily="2" charset="-78"/>
              </a:rPr>
              <a:t>بنابراین ورزش جزئی یا نوع به خصوصی از فعالیت بدنی است . مفهوم فعالیت بدنی بسیار کلی تر و عام می باشد بطوریکه هرگونه ورزشی جزء ، و نوعی فعالیت بدنی است ولی هر فعالیت بدنی ، مثلا" ماشین شستن یا حمل بار ورزش نامیده نمی شود.</a:t>
            </a:r>
          </a:p>
          <a:p>
            <a:r>
              <a:rPr lang="fa-IR" sz="2800" dirty="0">
                <a:solidFill>
                  <a:schemeClr val="tx1"/>
                </a:solidFill>
                <a:cs typeface="B Koodak" panose="00000700000000000000" pitchFamily="2" charset="-78"/>
              </a:rPr>
              <a:t>آن چه از نگاه سلامت محور مهم است داشتن </a:t>
            </a:r>
            <a:r>
              <a:rPr lang="fa-IR" sz="2800" u="sng" dirty="0">
                <a:solidFill>
                  <a:schemeClr val="tx1"/>
                </a:solidFill>
                <a:cs typeface="B Koodak" panose="00000700000000000000" pitchFamily="2" charset="-78"/>
              </a:rPr>
              <a:t>فعالیت بدنی مطلوب و منظم </a:t>
            </a:r>
            <a:r>
              <a:rPr lang="fa-IR" sz="2800" dirty="0">
                <a:solidFill>
                  <a:schemeClr val="tx1"/>
                </a:solidFill>
                <a:cs typeface="B Koodak" panose="00000700000000000000" pitchFamily="2" charset="-78"/>
              </a:rPr>
              <a:t>روزانه است که فواید بسیار زیادی بر آن مترتب است </a:t>
            </a:r>
            <a:r>
              <a:rPr lang="fa-IR" sz="2800" dirty="0">
                <a:cs typeface="B Koodak" panose="00000700000000000000" pitchFamily="2" charset="-78"/>
              </a:rPr>
              <a:t>.</a:t>
            </a:r>
          </a:p>
        </p:txBody>
      </p:sp>
    </p:spTree>
    <p:extLst>
      <p:ext uri="{BB962C8B-B14F-4D97-AF65-F5344CB8AC3E}">
        <p14:creationId xmlns:p14="http://schemas.microsoft.com/office/powerpoint/2010/main" val="214144875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461</TotalTime>
  <Words>2132</Words>
  <Application>Microsoft Office PowerPoint</Application>
  <PresentationFormat>On-screen Show (4:3)</PresentationFormat>
  <Paragraphs>126</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Trek</vt:lpstr>
      <vt:lpstr>PowerPoint Presentation</vt:lpstr>
      <vt:lpstr>PowerPoint Presentation</vt:lpstr>
      <vt:lpstr>دراین سخنرانی به چه چیزهایی اشاره خواهد شد</vt:lpstr>
      <vt:lpstr>جایگاه فعالیت بدنی یا تحرک در زندگی کودک یا نوجوان کجاست ؟؟؟</vt:lpstr>
      <vt:lpstr>PowerPoint Presentation</vt:lpstr>
      <vt:lpstr>چه فوایدی بر فعالیت بدنی منظم مترتب است که باید جزء ضروری در زندگی  نوجوان باشد؟ </vt:lpstr>
      <vt:lpstr>تعریف فعالیت بدنی </vt:lpstr>
      <vt:lpstr>تعریف ورزش </vt:lpstr>
      <vt:lpstr>PowerPoint Presentation</vt:lpstr>
      <vt:lpstr>نمونه هایی از فعالیت بدنی یک نوجوان یا دانش آموز</vt:lpstr>
      <vt:lpstr>PowerPoint Presentation</vt:lpstr>
      <vt:lpstr>چه مقدار و چه نوع فعالیت بدنی برای دانش آموزان لازم و ضروری است </vt:lpstr>
      <vt:lpstr>PowerPoint Presentation</vt:lpstr>
      <vt:lpstr>تعریف فعالیتهای هوازی </vt:lpstr>
      <vt:lpstr>نمونه هایی از فعالیت بدنی هوازی که با توجه به شدت آن می تواند متوسط یا شدید باشد </vt:lpstr>
      <vt:lpstr>فعالیتها بدنی جهت تقویت عضلاني </vt:lpstr>
      <vt:lpstr>نمونه هایی از فعالیت بدنی که موجب تقویت عضلانی  می شود </vt:lpstr>
      <vt:lpstr>فعالیت بدنی جهت تقویت و استحکام استخوانی</vt:lpstr>
      <vt:lpstr>فعالیتهای هوازی و یا ائروبیک را بر حسب میزان تلاش شخص برای انجام آن ، به سه دسته تقسیم می کنند </vt:lpstr>
      <vt:lpstr>فعاليت بدنی با شدت متوسط</vt:lpstr>
      <vt:lpstr>فعاليت بدنی سخت یا شديد</vt:lpstr>
      <vt:lpstr>PowerPoint Presentation</vt:lpstr>
      <vt:lpstr>هرم فعالیت بدنی چیست ؟</vt:lpstr>
      <vt:lpstr>هرم فعالیت بدنی</vt:lpstr>
      <vt:lpstr>هرم فعالیت بدنی و فعالیتهای سطح اول </vt:lpstr>
      <vt:lpstr>فعالیتهای سطح دوم هرم</vt:lpstr>
      <vt:lpstr>فعالیتهای سطح سوم  هرم</vt:lpstr>
      <vt:lpstr>فعالیتهای سطح چهارم هرم</vt:lpstr>
      <vt:lpstr>PowerPoint Presentation</vt:lpstr>
      <vt:lpstr>هرم فعالیت بدنی دانش آموزان و نوجوانان چگونه است؟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khademi</dc:creator>
  <cp:lastModifiedBy>khademi</cp:lastModifiedBy>
  <cp:revision>31</cp:revision>
  <dcterms:created xsi:type="dcterms:W3CDTF">2006-08-16T00:00:00Z</dcterms:created>
  <dcterms:modified xsi:type="dcterms:W3CDTF">2022-05-28T04:59:15Z</dcterms:modified>
</cp:coreProperties>
</file>